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493AD7-A819-4DEF-8F35-DF27E5368F38}" type="datetimeFigureOut">
              <a:rPr lang="tr-TR" smtClean="0"/>
              <a:pPr/>
              <a:t>23.10.2014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34354D-BEBA-4B4D-897B-97B2AFF2334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SÖZCÜKLERİN TEMEL YAPISI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Ot(o): ot, oto: kulak.</a:t>
            </a:r>
          </a:p>
          <a:p>
            <a:r>
              <a:rPr lang="tr-TR" dirty="0" err="1" smtClean="0"/>
              <a:t>Otalgia</a:t>
            </a:r>
            <a:r>
              <a:rPr lang="tr-TR" dirty="0" smtClean="0"/>
              <a:t>:(</a:t>
            </a:r>
            <a:r>
              <a:rPr lang="tr-TR" dirty="0" err="1" smtClean="0"/>
              <a:t>otalji</a:t>
            </a:r>
            <a:r>
              <a:rPr lang="tr-TR" dirty="0" smtClean="0"/>
              <a:t>): </a:t>
            </a:r>
            <a:r>
              <a:rPr lang="tr-TR" dirty="0" err="1" smtClean="0"/>
              <a:t>kulaj</a:t>
            </a:r>
            <a:r>
              <a:rPr lang="tr-TR" dirty="0" smtClean="0"/>
              <a:t> ağrısı.</a:t>
            </a:r>
          </a:p>
          <a:p>
            <a:r>
              <a:rPr lang="tr-TR" dirty="0" err="1" smtClean="0"/>
              <a:t>Otocleisis</a:t>
            </a:r>
            <a:r>
              <a:rPr lang="tr-TR" dirty="0" smtClean="0"/>
              <a:t>: </a:t>
            </a:r>
            <a:r>
              <a:rPr lang="tr-TR" dirty="0" smtClean="0">
                <a:sym typeface="Wingdings" pitchFamily="2" charset="2"/>
              </a:rPr>
              <a:t>(</a:t>
            </a:r>
            <a:r>
              <a:rPr lang="tr-TR" dirty="0" err="1" smtClean="0"/>
              <a:t>Otokleisis</a:t>
            </a:r>
            <a:r>
              <a:rPr lang="tr-TR" dirty="0" smtClean="0"/>
              <a:t>): kulak tıkanması.</a:t>
            </a:r>
          </a:p>
          <a:p>
            <a:r>
              <a:rPr lang="tr-TR" dirty="0" err="1" smtClean="0"/>
              <a:t>Otoscope</a:t>
            </a:r>
            <a:r>
              <a:rPr lang="tr-TR" dirty="0" smtClean="0"/>
              <a:t>: (</a:t>
            </a:r>
            <a:r>
              <a:rPr lang="tr-TR" dirty="0" err="1" smtClean="0"/>
              <a:t>otoskop</a:t>
            </a:r>
            <a:r>
              <a:rPr lang="tr-TR" dirty="0" smtClean="0"/>
              <a:t>): Kulak muayene aleti.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smtClean="0"/>
              <a:t>Vücut bölgeleriyle ilgili kökler</a:t>
            </a:r>
            <a:endParaRPr lang="tr-TR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Brochi</a:t>
            </a:r>
            <a:r>
              <a:rPr lang="tr-TR" dirty="0" smtClean="0"/>
              <a:t>(o): (</a:t>
            </a:r>
            <a:r>
              <a:rPr lang="tr-TR" dirty="0" err="1" smtClean="0"/>
              <a:t>braki</a:t>
            </a:r>
            <a:r>
              <a:rPr lang="tr-TR" dirty="0" smtClean="0"/>
              <a:t>, </a:t>
            </a:r>
            <a:r>
              <a:rPr lang="tr-TR" dirty="0" err="1" smtClean="0"/>
              <a:t>brakyo</a:t>
            </a:r>
            <a:r>
              <a:rPr lang="tr-TR" dirty="0" smtClean="0"/>
              <a:t>): kol.</a:t>
            </a:r>
          </a:p>
          <a:p>
            <a:r>
              <a:rPr lang="tr-TR" dirty="0" err="1" smtClean="0"/>
              <a:t>Brachiocephalic</a:t>
            </a:r>
            <a:r>
              <a:rPr lang="tr-TR" dirty="0" smtClean="0"/>
              <a:t>: (</a:t>
            </a:r>
            <a:r>
              <a:rPr lang="tr-TR" dirty="0" err="1" smtClean="0"/>
              <a:t>brakyocephalik</a:t>
            </a:r>
            <a:r>
              <a:rPr lang="tr-TR" dirty="0" smtClean="0"/>
              <a:t>): Kol ve başla ilgili.</a:t>
            </a:r>
          </a:p>
          <a:p>
            <a:r>
              <a:rPr lang="tr-TR" dirty="0" err="1" smtClean="0"/>
              <a:t>Brachiofacial</a:t>
            </a:r>
            <a:r>
              <a:rPr lang="tr-TR" dirty="0" smtClean="0"/>
              <a:t>: (</a:t>
            </a:r>
            <a:r>
              <a:rPr lang="tr-TR" dirty="0" err="1" smtClean="0"/>
              <a:t>brakyofasyal</a:t>
            </a:r>
            <a:r>
              <a:rPr lang="tr-TR" dirty="0" smtClean="0"/>
              <a:t>): kol ve yüzle ilgili.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smtClean="0"/>
              <a:t>Vücut bölgeleriyle ilgili kökler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Thorac</a:t>
            </a:r>
            <a:r>
              <a:rPr lang="tr-TR" dirty="0" smtClean="0"/>
              <a:t>(o), </a:t>
            </a:r>
            <a:r>
              <a:rPr lang="tr-TR" dirty="0" err="1" smtClean="0"/>
              <a:t>thoracico</a:t>
            </a:r>
            <a:r>
              <a:rPr lang="tr-TR" dirty="0" smtClean="0"/>
              <a:t>: (torak, </a:t>
            </a:r>
            <a:r>
              <a:rPr lang="tr-TR" dirty="0" err="1" smtClean="0"/>
              <a:t>toraco</a:t>
            </a:r>
            <a:r>
              <a:rPr lang="tr-TR" dirty="0" smtClean="0"/>
              <a:t>, </a:t>
            </a:r>
            <a:r>
              <a:rPr lang="tr-TR" dirty="0" err="1" smtClean="0"/>
              <a:t>torasiko</a:t>
            </a:r>
            <a:r>
              <a:rPr lang="tr-TR" dirty="0" smtClean="0"/>
              <a:t>); Göğüs.</a:t>
            </a:r>
          </a:p>
          <a:p>
            <a:r>
              <a:rPr lang="tr-TR" dirty="0" err="1" smtClean="0"/>
              <a:t>Thoracicoabdominal</a:t>
            </a:r>
            <a:r>
              <a:rPr lang="tr-TR" dirty="0" smtClean="0"/>
              <a:t>: (</a:t>
            </a:r>
            <a:r>
              <a:rPr lang="tr-TR" dirty="0" err="1" smtClean="0"/>
              <a:t>torasikoabdominal</a:t>
            </a:r>
            <a:r>
              <a:rPr lang="tr-TR" dirty="0" smtClean="0"/>
              <a:t>): göğüs ve karınla ilgili.</a:t>
            </a:r>
          </a:p>
          <a:p>
            <a:r>
              <a:rPr lang="tr-TR" dirty="0" err="1" smtClean="0"/>
              <a:t>Thoracostomy</a:t>
            </a:r>
            <a:r>
              <a:rPr lang="tr-TR" dirty="0" smtClean="0"/>
              <a:t> (</a:t>
            </a:r>
            <a:r>
              <a:rPr lang="tr-TR" dirty="0" err="1" smtClean="0"/>
              <a:t>torakostomi</a:t>
            </a:r>
            <a:r>
              <a:rPr lang="tr-TR" dirty="0" smtClean="0"/>
              <a:t>): Göğüs duvarından göğüs boşluğuna </a:t>
            </a:r>
            <a:r>
              <a:rPr lang="tr-TR" dirty="0" err="1" smtClean="0"/>
              <a:t>asçılan</a:t>
            </a:r>
            <a:r>
              <a:rPr lang="tr-TR" dirty="0" smtClean="0"/>
              <a:t> delik oluşturma.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smtClean="0"/>
              <a:t>Vücut bölgeleriyle ilgili kökler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Abdomin</a:t>
            </a:r>
            <a:r>
              <a:rPr lang="tr-TR" dirty="0" smtClean="0"/>
              <a:t>(O): ( </a:t>
            </a:r>
            <a:r>
              <a:rPr lang="tr-TR" dirty="0" err="1" smtClean="0"/>
              <a:t>Abdomin</a:t>
            </a:r>
            <a:r>
              <a:rPr lang="tr-TR" dirty="0" smtClean="0"/>
              <a:t>, </a:t>
            </a:r>
            <a:r>
              <a:rPr lang="tr-TR" dirty="0" err="1" smtClean="0"/>
              <a:t>abdomino</a:t>
            </a:r>
            <a:r>
              <a:rPr lang="tr-TR" dirty="0" smtClean="0"/>
              <a:t>): Karın.</a:t>
            </a:r>
          </a:p>
          <a:p>
            <a:r>
              <a:rPr lang="tr-TR" dirty="0" err="1" smtClean="0"/>
              <a:t>Abdominal</a:t>
            </a:r>
            <a:r>
              <a:rPr lang="tr-TR" dirty="0" smtClean="0"/>
              <a:t>: (</a:t>
            </a:r>
            <a:r>
              <a:rPr lang="tr-TR" dirty="0" err="1" smtClean="0"/>
              <a:t>abdominal</a:t>
            </a:r>
            <a:r>
              <a:rPr lang="tr-TR" dirty="0" smtClean="0"/>
              <a:t>): Karınla ilgili</a:t>
            </a:r>
          </a:p>
          <a:p>
            <a:r>
              <a:rPr lang="tr-TR" dirty="0" err="1" smtClean="0"/>
              <a:t>Abdominocystic</a:t>
            </a:r>
            <a:r>
              <a:rPr lang="tr-TR" dirty="0" smtClean="0"/>
              <a:t>: (</a:t>
            </a:r>
            <a:r>
              <a:rPr lang="tr-TR" dirty="0" err="1" smtClean="0"/>
              <a:t>Abdominosistik</a:t>
            </a:r>
            <a:r>
              <a:rPr lang="tr-TR" dirty="0" smtClean="0"/>
              <a:t>): Karın ve idrar </a:t>
            </a:r>
            <a:r>
              <a:rPr lang="tr-TR" dirty="0" err="1" smtClean="0"/>
              <a:t>kesei</a:t>
            </a:r>
            <a:r>
              <a:rPr lang="tr-TR" dirty="0" smtClean="0"/>
              <a:t> ile ilgili.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smtClean="0"/>
              <a:t>Vücut bölgeleriyle ilgili kökler</a:t>
            </a:r>
            <a:endParaRPr lang="tr-TR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Oss</a:t>
            </a:r>
            <a:r>
              <a:rPr lang="tr-TR" dirty="0" smtClean="0"/>
              <a:t>,</a:t>
            </a:r>
            <a:r>
              <a:rPr lang="tr-TR" dirty="0" err="1" smtClean="0"/>
              <a:t>osseo</a:t>
            </a:r>
            <a:r>
              <a:rPr lang="tr-TR" dirty="0" smtClean="0"/>
              <a:t>, </a:t>
            </a:r>
            <a:r>
              <a:rPr lang="tr-TR" dirty="0" err="1" smtClean="0"/>
              <a:t>ossi</a:t>
            </a:r>
            <a:r>
              <a:rPr lang="tr-TR" dirty="0" smtClean="0"/>
              <a:t>, </a:t>
            </a:r>
            <a:r>
              <a:rPr lang="tr-TR" dirty="0" err="1" smtClean="0"/>
              <a:t>oste</a:t>
            </a:r>
            <a:r>
              <a:rPr lang="tr-TR" dirty="0" smtClean="0"/>
              <a:t>(o):Kemik</a:t>
            </a:r>
          </a:p>
          <a:p>
            <a:r>
              <a:rPr lang="tr-TR" dirty="0" err="1" smtClean="0"/>
              <a:t>Osseous</a:t>
            </a:r>
            <a:r>
              <a:rPr lang="tr-TR" dirty="0" smtClean="0"/>
              <a:t>: kemikli</a:t>
            </a:r>
          </a:p>
          <a:p>
            <a:r>
              <a:rPr lang="tr-TR" dirty="0" err="1" smtClean="0"/>
              <a:t>Ossiform</a:t>
            </a:r>
            <a:r>
              <a:rPr lang="tr-TR" dirty="0" smtClean="0"/>
              <a:t>:Kemiksi, kemik şeklinde</a:t>
            </a:r>
          </a:p>
          <a:p>
            <a:r>
              <a:rPr lang="tr-TR" dirty="0" err="1" smtClean="0"/>
              <a:t>Ostalgia</a:t>
            </a:r>
            <a:r>
              <a:rPr lang="tr-TR" dirty="0" smtClean="0"/>
              <a:t> (</a:t>
            </a:r>
            <a:r>
              <a:rPr lang="tr-TR" dirty="0" err="1" smtClean="0"/>
              <a:t>ostalji</a:t>
            </a:r>
            <a:r>
              <a:rPr lang="tr-TR" dirty="0" smtClean="0"/>
              <a:t>): kemiklerde hissedilen ağrı.</a:t>
            </a:r>
          </a:p>
          <a:p>
            <a:r>
              <a:rPr lang="tr-TR" dirty="0" err="1" smtClean="0"/>
              <a:t>Osteitis</a:t>
            </a:r>
            <a:r>
              <a:rPr lang="tr-TR" dirty="0" smtClean="0">
                <a:sym typeface="Wingdings" pitchFamily="2" charset="2"/>
              </a:rPr>
              <a:t> (</a:t>
            </a:r>
            <a:r>
              <a:rPr lang="tr-TR" dirty="0" err="1" smtClean="0">
                <a:sym typeface="Wingdings" pitchFamily="2" charset="2"/>
              </a:rPr>
              <a:t>osteit</a:t>
            </a:r>
            <a:r>
              <a:rPr lang="tr-TR" dirty="0" smtClean="0">
                <a:sym typeface="Wingdings" pitchFamily="2" charset="2"/>
              </a:rPr>
              <a:t>):Kemik iltihabı.</a:t>
            </a:r>
          </a:p>
          <a:p>
            <a:r>
              <a:rPr lang="tr-TR" dirty="0" err="1" smtClean="0">
                <a:sym typeface="Wingdings" pitchFamily="2" charset="2"/>
              </a:rPr>
              <a:t>Osteocyte</a:t>
            </a:r>
            <a:r>
              <a:rPr lang="tr-TR" dirty="0" smtClean="0">
                <a:sym typeface="Wingdings" pitchFamily="2" charset="2"/>
              </a:rPr>
              <a:t>: kemik hücresi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smtClean="0"/>
              <a:t>Hareket sistemi ile ilgili kökler</a:t>
            </a:r>
            <a:endParaRPr lang="tr-TR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/>
              <a:t>Hareket sistemi ile ilgili kökler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857224" y="1785926"/>
            <a:ext cx="667362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Arthr</a:t>
            </a:r>
            <a:r>
              <a:rPr lang="tr-TR" dirty="0" smtClean="0"/>
              <a:t> (o) (G) (art, </a:t>
            </a:r>
            <a:r>
              <a:rPr lang="tr-TR" dirty="0" err="1" smtClean="0"/>
              <a:t>artro</a:t>
            </a:r>
            <a:r>
              <a:rPr lang="tr-TR" dirty="0" smtClean="0"/>
              <a:t>): Eklem.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Arthralgia</a:t>
            </a:r>
            <a:r>
              <a:rPr lang="tr-TR" dirty="0" smtClean="0"/>
              <a:t> (</a:t>
            </a:r>
            <a:r>
              <a:rPr lang="tr-TR" dirty="0" err="1" smtClean="0"/>
              <a:t>artralkji</a:t>
            </a:r>
            <a:r>
              <a:rPr lang="tr-TR" dirty="0" smtClean="0"/>
              <a:t>): Eklem ağrısı.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Arthroedema</a:t>
            </a:r>
            <a:r>
              <a:rPr lang="tr-TR" dirty="0" smtClean="0"/>
              <a:t> (</a:t>
            </a:r>
            <a:r>
              <a:rPr lang="tr-TR" dirty="0" err="1" smtClean="0"/>
              <a:t>artrödem</a:t>
            </a:r>
            <a:r>
              <a:rPr lang="tr-TR" dirty="0" smtClean="0"/>
              <a:t>): Eklemlerde oluşan ödem (şişlik).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Hareket sistemi ile ilgili kökler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643042" y="1785926"/>
            <a:ext cx="4572000" cy="25506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Chondr</a:t>
            </a:r>
            <a:r>
              <a:rPr lang="tr-TR" dirty="0" smtClean="0"/>
              <a:t> (i) (G) (</a:t>
            </a:r>
            <a:r>
              <a:rPr lang="tr-TR" dirty="0" err="1" smtClean="0"/>
              <a:t>kondr</a:t>
            </a:r>
            <a:r>
              <a:rPr lang="tr-TR" dirty="0" smtClean="0"/>
              <a:t>, </a:t>
            </a:r>
            <a:r>
              <a:rPr lang="tr-TR" dirty="0" err="1" smtClean="0"/>
              <a:t>kondri</a:t>
            </a:r>
            <a:r>
              <a:rPr lang="tr-TR" dirty="0" smtClean="0"/>
              <a:t>): kıkırdak.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Chondric</a:t>
            </a:r>
            <a:r>
              <a:rPr lang="tr-TR" dirty="0" smtClean="0"/>
              <a:t> (</a:t>
            </a:r>
            <a:r>
              <a:rPr lang="tr-TR" dirty="0" err="1" smtClean="0"/>
              <a:t>kondrik</a:t>
            </a:r>
            <a:r>
              <a:rPr lang="tr-TR" dirty="0" smtClean="0"/>
              <a:t>): Kıkırdaksı,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Chondroblast</a:t>
            </a:r>
            <a:r>
              <a:rPr lang="tr-TR" dirty="0" smtClean="0"/>
              <a:t> (</a:t>
            </a:r>
            <a:r>
              <a:rPr lang="tr-TR" dirty="0" err="1" smtClean="0"/>
              <a:t>kondroblast</a:t>
            </a:r>
            <a:r>
              <a:rPr lang="tr-TR" dirty="0" smtClean="0"/>
              <a:t>): Öncü kıkırdak hücresi.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Chondroplasty</a:t>
            </a:r>
            <a:r>
              <a:rPr lang="tr-TR" dirty="0" smtClean="0"/>
              <a:t> (</a:t>
            </a:r>
            <a:r>
              <a:rPr lang="tr-TR" dirty="0" err="1" smtClean="0"/>
              <a:t>kondroplasti</a:t>
            </a:r>
            <a:r>
              <a:rPr lang="tr-TR" dirty="0" smtClean="0"/>
              <a:t>):</a:t>
            </a: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Hareket sistemi ile ilgili kökler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142976" y="2000240"/>
            <a:ext cx="6157455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My</a:t>
            </a:r>
            <a:r>
              <a:rPr lang="tr-TR" dirty="0" smtClean="0"/>
              <a:t> (o) (mi, </a:t>
            </a:r>
            <a:r>
              <a:rPr lang="tr-TR" dirty="0" err="1" smtClean="0"/>
              <a:t>miyo</a:t>
            </a:r>
            <a:r>
              <a:rPr lang="tr-TR" dirty="0" smtClean="0"/>
              <a:t>): Kas.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Myalgia</a:t>
            </a:r>
            <a:r>
              <a:rPr lang="tr-TR" dirty="0" smtClean="0"/>
              <a:t> (</a:t>
            </a:r>
            <a:r>
              <a:rPr lang="tr-TR" dirty="0" err="1" smtClean="0"/>
              <a:t>miyalji</a:t>
            </a:r>
            <a:r>
              <a:rPr lang="tr-TR" dirty="0" smtClean="0"/>
              <a:t>): Kas ağrısı.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Myometrium</a:t>
            </a:r>
            <a:r>
              <a:rPr lang="tr-TR" dirty="0" smtClean="0"/>
              <a:t> (</a:t>
            </a:r>
            <a:r>
              <a:rPr lang="tr-TR" dirty="0" err="1" smtClean="0"/>
              <a:t>miyometrryum</a:t>
            </a:r>
            <a:r>
              <a:rPr lang="tr-TR" dirty="0" smtClean="0"/>
              <a:t>): </a:t>
            </a:r>
            <a:r>
              <a:rPr lang="tr-TR" dirty="0" err="1" smtClean="0"/>
              <a:t>Uterusun</a:t>
            </a:r>
            <a:r>
              <a:rPr lang="tr-TR" dirty="0" smtClean="0"/>
              <a:t> kas tabakası.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Dolaşım Sistemine İlişkin Kökler</a:t>
            </a:r>
            <a:endParaRPr lang="tr-TR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500174"/>
            <a:ext cx="863379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Dolaşım Sistemine İlişkin Kökler</a:t>
            </a:r>
            <a:endParaRPr lang="tr-TR" sz="3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0260"/>
            <a:ext cx="8229600" cy="414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59454"/>
            <a:ext cx="7186634" cy="5884256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KÖK (</a:t>
            </a:r>
            <a:r>
              <a:rPr lang="tr-TR" dirty="0" err="1"/>
              <a:t>root</a:t>
            </a:r>
            <a:r>
              <a:rPr lang="tr-TR" dirty="0"/>
              <a:t>): Kelimenin esas bölümünü oluşturur. </a:t>
            </a:r>
            <a:r>
              <a:rPr lang="tr-TR" i="1" dirty="0" err="1"/>
              <a:t>Kardia</a:t>
            </a:r>
            <a:r>
              <a:rPr lang="tr-TR" i="1" dirty="0"/>
              <a:t> </a:t>
            </a:r>
          </a:p>
          <a:p>
            <a:r>
              <a:rPr lang="tr-TR" dirty="0" smtClean="0"/>
              <a:t>ÖNEK </a:t>
            </a:r>
            <a:r>
              <a:rPr lang="tr-TR" dirty="0"/>
              <a:t>(</a:t>
            </a:r>
            <a:r>
              <a:rPr lang="tr-TR" dirty="0" err="1"/>
              <a:t>prefix</a:t>
            </a:r>
            <a:r>
              <a:rPr lang="tr-TR" dirty="0"/>
              <a:t>): Kökün önüne eklenerek anlam değişikliği yapar. </a:t>
            </a:r>
            <a:r>
              <a:rPr lang="tr-TR" i="1" dirty="0" err="1"/>
              <a:t>Tachy</a:t>
            </a:r>
            <a:r>
              <a:rPr lang="tr-TR" i="1" dirty="0"/>
              <a:t>- </a:t>
            </a:r>
            <a:r>
              <a:rPr lang="tr-TR" i="1" dirty="0" err="1"/>
              <a:t>Kardia</a:t>
            </a:r>
            <a:r>
              <a:rPr lang="tr-TR" i="1" dirty="0"/>
              <a:t> </a:t>
            </a:r>
          </a:p>
          <a:p>
            <a:r>
              <a:rPr lang="tr-TR" dirty="0" smtClean="0"/>
              <a:t>SONEK </a:t>
            </a:r>
            <a:r>
              <a:rPr lang="tr-TR" dirty="0"/>
              <a:t>(</a:t>
            </a:r>
            <a:r>
              <a:rPr lang="tr-TR" dirty="0" err="1"/>
              <a:t>suffix</a:t>
            </a:r>
            <a:r>
              <a:rPr lang="tr-TR" dirty="0"/>
              <a:t>): Kökün sonuna eklenerek anlam değişikliği yapar. (</a:t>
            </a:r>
            <a:r>
              <a:rPr lang="tr-TR" dirty="0" err="1"/>
              <a:t>Gastr</a:t>
            </a:r>
            <a:r>
              <a:rPr lang="tr-TR" dirty="0"/>
              <a:t>-</a:t>
            </a:r>
            <a:r>
              <a:rPr lang="tr-TR" dirty="0" err="1"/>
              <a:t>ic</a:t>
            </a:r>
            <a:r>
              <a:rPr lang="tr-TR" dirty="0"/>
              <a:t>) </a:t>
            </a:r>
          </a:p>
          <a:p>
            <a:r>
              <a:rPr lang="tr-TR" dirty="0" smtClean="0"/>
              <a:t>KAYNAŞTIRMA </a:t>
            </a:r>
            <a:r>
              <a:rPr lang="tr-TR" dirty="0"/>
              <a:t>ÜNLÜSÜ: İki kökü birleştirmek için veya bir köke sonek eklemek için ara harf gerekebilir. ( Çoğunlukla ‘ o ’ harfi ) </a:t>
            </a:r>
          </a:p>
          <a:p>
            <a:r>
              <a:rPr lang="tr-TR" dirty="0" smtClean="0"/>
              <a:t>BİRLEŞİK </a:t>
            </a:r>
            <a:r>
              <a:rPr lang="tr-TR" dirty="0"/>
              <a:t>FORM: Bir sözcük kökü ile bir sesli harfin birleşerek bir son ekle kelime köküne bağlanmasında kullanılması. </a:t>
            </a:r>
            <a:r>
              <a:rPr lang="tr-TR" dirty="0" err="1"/>
              <a:t>Nör</a:t>
            </a:r>
            <a:r>
              <a:rPr lang="tr-TR" dirty="0"/>
              <a:t>/o (</a:t>
            </a:r>
            <a:r>
              <a:rPr lang="tr-TR" dirty="0" err="1"/>
              <a:t>Cardi</a:t>
            </a:r>
            <a:r>
              <a:rPr lang="tr-TR" dirty="0"/>
              <a:t>/o)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/>
              <a:t>Dolaşım Sistemine İlişkin Kökler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172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tr-TR" sz="4000" dirty="0" smtClean="0"/>
              <a:t>Dolaşım Sistemine İlişkin Kökler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" y="3015456"/>
            <a:ext cx="81724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/>
              <a:t>Dolaşım Sistemine İlişkin Kökler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1247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929198"/>
            <a:ext cx="7048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962" y="2629694"/>
            <a:ext cx="82200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/>
              <a:t>Dolaşım Sistemine İlişkin Kökler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/>
              <a:t>Dolaşım Sistemine İlişkin Kökler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229600" cy="229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Solunum sistemine ilişkin kökler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6522"/>
            <a:ext cx="8229600" cy="219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Solunum sistemine ilişkin kökler</a:t>
            </a:r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6522"/>
            <a:ext cx="8229600" cy="219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Solunum sistemine ilişkin kökler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6214"/>
            <a:ext cx="8229600" cy="25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Solunum sistemine ilişkin kökler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5505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57430"/>
            <a:ext cx="5715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/>
                </a:solidFill>
              </a:rPr>
              <a:t>Kök:</a:t>
            </a:r>
            <a:r>
              <a:rPr lang="tr-TR" dirty="0" smtClean="0"/>
              <a:t> </a:t>
            </a:r>
            <a:r>
              <a:rPr lang="tr-TR" dirty="0" err="1" smtClean="0"/>
              <a:t>Dermis</a:t>
            </a:r>
            <a:r>
              <a:rPr lang="tr-TR" dirty="0" smtClean="0"/>
              <a:t> (deri), </a:t>
            </a:r>
            <a:r>
              <a:rPr lang="tr-TR" dirty="0" err="1" smtClean="0"/>
              <a:t>Vas</a:t>
            </a:r>
            <a:r>
              <a:rPr lang="tr-TR" dirty="0" smtClean="0"/>
              <a:t> (damar), </a:t>
            </a:r>
            <a:r>
              <a:rPr lang="tr-TR" dirty="0" err="1" smtClean="0"/>
              <a:t>Splen</a:t>
            </a:r>
            <a:r>
              <a:rPr lang="tr-TR" dirty="0" smtClean="0"/>
              <a:t> (dalak) 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Önek+Kök: </a:t>
            </a:r>
            <a:r>
              <a:rPr lang="tr-TR" dirty="0" err="1" smtClean="0"/>
              <a:t>Epi</a:t>
            </a:r>
            <a:r>
              <a:rPr lang="tr-TR" dirty="0" smtClean="0"/>
              <a:t>+</a:t>
            </a:r>
            <a:r>
              <a:rPr lang="tr-TR" dirty="0" err="1" smtClean="0"/>
              <a:t>Dermis</a:t>
            </a:r>
            <a:r>
              <a:rPr lang="tr-TR" dirty="0" smtClean="0"/>
              <a:t> (Deri üstü) 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Kök+Sonek: </a:t>
            </a:r>
            <a:r>
              <a:rPr lang="tr-TR" dirty="0" err="1" smtClean="0"/>
              <a:t>Derma</a:t>
            </a:r>
            <a:r>
              <a:rPr lang="tr-TR" dirty="0" smtClean="0"/>
              <a:t>+</a:t>
            </a:r>
            <a:r>
              <a:rPr lang="tr-TR" dirty="0" err="1" smtClean="0"/>
              <a:t>itis</a:t>
            </a:r>
            <a:r>
              <a:rPr lang="tr-TR" dirty="0" smtClean="0"/>
              <a:t> (Deri İltihabı) 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/>
                </a:solidFill>
              </a:rPr>
              <a:t>Kök+KÜ+Sonek:</a:t>
            </a:r>
            <a:r>
              <a:rPr lang="tr-TR" dirty="0" smtClean="0"/>
              <a:t> </a:t>
            </a:r>
            <a:r>
              <a:rPr lang="tr-TR" dirty="0" err="1" smtClean="0"/>
              <a:t>Splen</a:t>
            </a:r>
            <a:r>
              <a:rPr lang="tr-TR" dirty="0" smtClean="0"/>
              <a:t>-o-</a:t>
            </a:r>
            <a:r>
              <a:rPr lang="tr-TR" dirty="0" err="1" smtClean="0"/>
              <a:t>megaly</a:t>
            </a:r>
            <a:r>
              <a:rPr lang="tr-TR" dirty="0" smtClean="0"/>
              <a:t> (Dalak Büyümesi) 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Kök+KÜ+Kök+Sonek:</a:t>
            </a:r>
            <a:r>
              <a:rPr lang="tr-TR" dirty="0" smtClean="0"/>
              <a:t> </a:t>
            </a:r>
            <a:r>
              <a:rPr lang="tr-TR" dirty="0" err="1" smtClean="0"/>
              <a:t>Laryng</a:t>
            </a:r>
            <a:r>
              <a:rPr lang="tr-TR" dirty="0" smtClean="0"/>
              <a:t>-o-</a:t>
            </a:r>
            <a:r>
              <a:rPr lang="tr-TR" dirty="0" err="1" smtClean="0"/>
              <a:t>pharyng</a:t>
            </a:r>
            <a:r>
              <a:rPr lang="tr-TR" dirty="0" smtClean="0"/>
              <a:t>-</a:t>
            </a:r>
            <a:r>
              <a:rPr lang="tr-TR" dirty="0" err="1" smtClean="0"/>
              <a:t>itis</a:t>
            </a:r>
            <a:r>
              <a:rPr lang="tr-TR" dirty="0" smtClean="0"/>
              <a:t> (Gırtlak ve Yutak İltihabı) 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1"/>
                </a:solidFill>
              </a:rPr>
              <a:t>Kök+KÜ+Kök+KÜ+Sonek: </a:t>
            </a:r>
            <a:r>
              <a:rPr lang="tr-TR" dirty="0" err="1" smtClean="0"/>
              <a:t>Cardi</a:t>
            </a:r>
            <a:r>
              <a:rPr lang="tr-TR" dirty="0" smtClean="0"/>
              <a:t>-o-</a:t>
            </a:r>
            <a:r>
              <a:rPr lang="tr-TR" dirty="0" err="1" smtClean="0"/>
              <a:t>my</a:t>
            </a:r>
            <a:r>
              <a:rPr lang="tr-TR" dirty="0" smtClean="0"/>
              <a:t>-o-</a:t>
            </a:r>
            <a:r>
              <a:rPr lang="tr-TR" dirty="0" err="1" smtClean="0"/>
              <a:t>pathy</a:t>
            </a:r>
            <a:r>
              <a:rPr lang="tr-TR" dirty="0" smtClean="0"/>
              <a:t> (Kalp Kası Hastalığı) 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Önek+Kök+Sonek: </a:t>
            </a:r>
            <a:r>
              <a:rPr lang="tr-TR" dirty="0" err="1" smtClean="0"/>
              <a:t>Pan</a:t>
            </a:r>
            <a:r>
              <a:rPr lang="tr-TR" dirty="0" smtClean="0"/>
              <a:t>-</a:t>
            </a:r>
            <a:r>
              <a:rPr lang="tr-TR" dirty="0" err="1" smtClean="0"/>
              <a:t>sinus</a:t>
            </a:r>
            <a:r>
              <a:rPr lang="tr-TR" dirty="0" smtClean="0"/>
              <a:t>-</a:t>
            </a:r>
            <a:r>
              <a:rPr lang="tr-TR" dirty="0" err="1" smtClean="0"/>
              <a:t>itis</a:t>
            </a:r>
            <a:r>
              <a:rPr lang="tr-TR" dirty="0" smtClean="0"/>
              <a:t> (Bütün Sinüslerin İltihaplanması) 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Önek+Sonek: </a:t>
            </a:r>
            <a:r>
              <a:rPr lang="tr-TR" dirty="0" err="1" smtClean="0"/>
              <a:t>Endo</a:t>
            </a:r>
            <a:r>
              <a:rPr lang="tr-TR" dirty="0" smtClean="0"/>
              <a:t>+</a:t>
            </a:r>
            <a:r>
              <a:rPr lang="tr-TR" dirty="0" err="1" smtClean="0"/>
              <a:t>scope</a:t>
            </a:r>
            <a:r>
              <a:rPr lang="tr-TR" dirty="0" smtClean="0"/>
              <a:t> (İç Organların İncelenmesi) 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Gastroenterologia</a:t>
            </a:r>
            <a:r>
              <a:rPr lang="tr-TR" dirty="0" smtClean="0"/>
              <a:t> (</a:t>
            </a:r>
            <a:r>
              <a:rPr lang="tr-TR" dirty="0" err="1" smtClean="0"/>
              <a:t>gy</a:t>
            </a:r>
            <a:r>
              <a:rPr lang="tr-TR" dirty="0" smtClean="0"/>
              <a:t>): Mide Ve </a:t>
            </a:r>
            <a:r>
              <a:rPr lang="tr-TR" dirty="0" err="1" smtClean="0"/>
              <a:t>barsakları</a:t>
            </a:r>
            <a:r>
              <a:rPr lang="tr-TR" dirty="0" smtClean="0"/>
              <a:t> inceleyen bilim dalı. Gastroenteroloji olarak okunur.</a:t>
            </a:r>
          </a:p>
          <a:p>
            <a:pPr>
              <a:buNone/>
            </a:pPr>
            <a:r>
              <a:rPr lang="tr-TR" sz="2400" dirty="0" err="1" smtClean="0"/>
              <a:t>Gastr</a:t>
            </a:r>
            <a:r>
              <a:rPr lang="tr-TR" sz="2400" dirty="0" smtClean="0"/>
              <a:t>/o/</a:t>
            </a:r>
            <a:r>
              <a:rPr lang="tr-TR" sz="2400" dirty="0" err="1" smtClean="0"/>
              <a:t>enter</a:t>
            </a:r>
            <a:r>
              <a:rPr lang="tr-TR" sz="2400" dirty="0" smtClean="0"/>
              <a:t>/o/</a:t>
            </a:r>
            <a:r>
              <a:rPr lang="tr-TR" sz="2400" dirty="0" err="1" smtClean="0"/>
              <a:t>logia</a:t>
            </a: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Gaster</a:t>
            </a:r>
            <a:r>
              <a:rPr lang="tr-TR" sz="2400" dirty="0" smtClean="0"/>
              <a:t>: Kök: Mide</a:t>
            </a:r>
          </a:p>
          <a:p>
            <a:pPr>
              <a:buNone/>
            </a:pPr>
            <a:r>
              <a:rPr lang="tr-TR" sz="2400" dirty="0" smtClean="0"/>
              <a:t>O: Kaynaştırma ünlüsü</a:t>
            </a:r>
          </a:p>
          <a:p>
            <a:pPr>
              <a:buNone/>
            </a:pPr>
            <a:r>
              <a:rPr lang="tr-TR" sz="2400" dirty="0" err="1" smtClean="0"/>
              <a:t>Enter</a:t>
            </a:r>
            <a:r>
              <a:rPr lang="tr-TR" sz="2400" dirty="0" smtClean="0"/>
              <a:t>: </a:t>
            </a:r>
            <a:r>
              <a:rPr lang="tr-TR" sz="2400" dirty="0" err="1" smtClean="0"/>
              <a:t>KöK</a:t>
            </a:r>
            <a:r>
              <a:rPr lang="tr-TR" sz="2400" dirty="0" smtClean="0"/>
              <a:t>: barsak</a:t>
            </a:r>
          </a:p>
          <a:p>
            <a:pPr>
              <a:buNone/>
            </a:pPr>
            <a:r>
              <a:rPr lang="tr-TR" sz="2400" dirty="0" err="1" smtClean="0"/>
              <a:t>Logia</a:t>
            </a:r>
            <a:r>
              <a:rPr lang="tr-TR" sz="2400" dirty="0" smtClean="0"/>
              <a:t> (</a:t>
            </a:r>
            <a:r>
              <a:rPr lang="tr-TR" sz="2400" dirty="0" err="1" smtClean="0"/>
              <a:t>gy</a:t>
            </a:r>
            <a:r>
              <a:rPr lang="tr-TR" sz="2400" dirty="0" smtClean="0"/>
              <a:t>): Bilim</a:t>
            </a:r>
            <a:endParaRPr lang="tr-TR" sz="24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Tracheobronchitis</a:t>
            </a:r>
            <a:r>
              <a:rPr lang="tr-TR" dirty="0" smtClean="0"/>
              <a:t>: Soluk borusu ve bronşların iltihabı. </a:t>
            </a:r>
            <a:r>
              <a:rPr lang="tr-TR" dirty="0" err="1" smtClean="0"/>
              <a:t>Trakeobronşit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sz="2400" dirty="0" err="1" smtClean="0"/>
              <a:t>Trache</a:t>
            </a:r>
            <a:r>
              <a:rPr lang="tr-TR" sz="2400" dirty="0" smtClean="0"/>
              <a:t>/o/</a:t>
            </a:r>
            <a:r>
              <a:rPr lang="tr-TR" sz="2400" dirty="0" err="1" smtClean="0"/>
              <a:t>Bronchitis</a:t>
            </a: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Trache</a:t>
            </a:r>
            <a:r>
              <a:rPr lang="tr-TR" sz="2400" dirty="0" smtClean="0"/>
              <a:t>:kök: Soluk borusu</a:t>
            </a:r>
          </a:p>
          <a:p>
            <a:pPr>
              <a:buNone/>
            </a:pPr>
            <a:r>
              <a:rPr lang="tr-TR" sz="2400" dirty="0" smtClean="0"/>
              <a:t>O: Kaynaştırma ünlüsü</a:t>
            </a:r>
          </a:p>
          <a:p>
            <a:pPr>
              <a:buNone/>
            </a:pPr>
            <a:r>
              <a:rPr lang="tr-TR" sz="2400" dirty="0" err="1" smtClean="0"/>
              <a:t>Bronch</a:t>
            </a:r>
            <a:r>
              <a:rPr lang="tr-TR" sz="2400" dirty="0" smtClean="0"/>
              <a:t>: kök: bronş</a:t>
            </a:r>
          </a:p>
          <a:p>
            <a:pPr>
              <a:buNone/>
            </a:pPr>
            <a:r>
              <a:rPr lang="tr-TR" sz="2400" dirty="0" err="1" smtClean="0"/>
              <a:t>İtis</a:t>
            </a:r>
            <a:r>
              <a:rPr lang="tr-TR" sz="2400" dirty="0" smtClean="0"/>
              <a:t>:sonek: iltihap</a:t>
            </a:r>
            <a:endParaRPr lang="tr-TR" sz="24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Angiomyolipoma</a:t>
            </a:r>
            <a:endParaRPr lang="tr-TR" dirty="0" smtClean="0"/>
          </a:p>
          <a:p>
            <a:r>
              <a:rPr lang="tr-TR" dirty="0" err="1" smtClean="0"/>
              <a:t>Oncogenic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Cephal</a:t>
            </a:r>
            <a:r>
              <a:rPr lang="tr-TR" dirty="0" smtClean="0"/>
              <a:t>(o): </a:t>
            </a:r>
            <a:r>
              <a:rPr lang="tr-TR" dirty="0" err="1" smtClean="0"/>
              <a:t>Sefalo</a:t>
            </a:r>
            <a:r>
              <a:rPr lang="tr-TR" dirty="0" smtClean="0"/>
              <a:t>, </a:t>
            </a:r>
            <a:r>
              <a:rPr lang="tr-TR" dirty="0" err="1" smtClean="0"/>
              <a:t>sefal</a:t>
            </a:r>
            <a:r>
              <a:rPr lang="tr-TR" dirty="0" smtClean="0"/>
              <a:t>: Baş</a:t>
            </a:r>
          </a:p>
          <a:p>
            <a:r>
              <a:rPr lang="tr-TR" dirty="0" err="1" smtClean="0"/>
              <a:t>Cephalalgia</a:t>
            </a:r>
            <a:r>
              <a:rPr lang="tr-TR" dirty="0" smtClean="0"/>
              <a:t>: </a:t>
            </a:r>
            <a:r>
              <a:rPr lang="tr-TR" dirty="0" err="1" smtClean="0"/>
              <a:t>Sefalalji</a:t>
            </a:r>
            <a:r>
              <a:rPr lang="tr-TR" dirty="0" smtClean="0"/>
              <a:t>:Baş ağrısı</a:t>
            </a:r>
          </a:p>
          <a:p>
            <a:r>
              <a:rPr lang="tr-TR" dirty="0" err="1" smtClean="0"/>
              <a:t>Cephaloplegia</a:t>
            </a:r>
            <a:r>
              <a:rPr lang="tr-TR" dirty="0" smtClean="0"/>
              <a:t>: </a:t>
            </a:r>
            <a:r>
              <a:rPr lang="tr-TR" dirty="0" err="1" smtClean="0"/>
              <a:t>Sefalopleji</a:t>
            </a:r>
            <a:endParaRPr lang="tr-TR" dirty="0" smtClean="0"/>
          </a:p>
          <a:p>
            <a:r>
              <a:rPr lang="tr-TR" dirty="0" err="1" smtClean="0"/>
              <a:t>Cepholocaudal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smtClean="0"/>
              <a:t>Vücut bölgeleriyle ilgili kökler</a:t>
            </a:r>
            <a:endParaRPr lang="tr-TR" sz="27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</TotalTime>
  <Words>561</Words>
  <Application>Microsoft Office PowerPoint</Application>
  <PresentationFormat>Ekran Gösterisi (4:3)</PresentationFormat>
  <Paragraphs>91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Kalabalık</vt:lpstr>
      <vt:lpstr> SÖZCÜKLERİN TEMEL YAPISI </vt:lpstr>
      <vt:lpstr>Slayt 2</vt:lpstr>
      <vt:lpstr>Slayt 3</vt:lpstr>
      <vt:lpstr>Slayt 4</vt:lpstr>
      <vt:lpstr>Slayt 5</vt:lpstr>
      <vt:lpstr>Slayt 6</vt:lpstr>
      <vt:lpstr>Slayt 7</vt:lpstr>
      <vt:lpstr>Slayt 8</vt:lpstr>
      <vt:lpstr>Vücut bölgeleriyle ilgili kökler</vt:lpstr>
      <vt:lpstr>Vücut bölgeleriyle ilgili kökler</vt:lpstr>
      <vt:lpstr>Vücut bölgeleriyle ilgili kökler</vt:lpstr>
      <vt:lpstr>Vücut bölgeleriyle ilgili kökler</vt:lpstr>
      <vt:lpstr>Vücut bölgeleriyle ilgili kökler</vt:lpstr>
      <vt:lpstr>Hareket sistemi ile ilgili kökler</vt:lpstr>
      <vt:lpstr>Hareket sistemi ile ilgili kökler</vt:lpstr>
      <vt:lpstr>Hareket sistemi ile ilgili kökler</vt:lpstr>
      <vt:lpstr>Hareket sistemi ile ilgili kökler</vt:lpstr>
      <vt:lpstr>Dolaşım Sistemine İlişkin Kökler</vt:lpstr>
      <vt:lpstr>Dolaşım Sistemine İlişkin Kökler</vt:lpstr>
      <vt:lpstr>Dolaşım Sistemine İlişkin Kökler</vt:lpstr>
      <vt:lpstr>Dolaşım Sistemine İlişkin Kökler</vt:lpstr>
      <vt:lpstr>Dolaşım Sistemine İlişkin Kökler</vt:lpstr>
      <vt:lpstr>Dolaşım Sistemine İlişkin Kökler</vt:lpstr>
      <vt:lpstr>Dolaşım Sistemine İlişkin Kökler</vt:lpstr>
      <vt:lpstr>Solunum sistemine ilişkin kökler</vt:lpstr>
      <vt:lpstr>Solunum sistemine ilişkin kökler</vt:lpstr>
      <vt:lpstr>Solunum sistemine ilişkin kökler</vt:lpstr>
      <vt:lpstr>Solunum sistemine ilişkin kökler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SÖZCÜKLERİN TEMEL YAPISI</dc:title>
  <dc:creator>BlueSky</dc:creator>
  <cp:lastModifiedBy>BlueSky</cp:lastModifiedBy>
  <cp:revision>26</cp:revision>
  <dcterms:created xsi:type="dcterms:W3CDTF">2014-10-16T05:43:19Z</dcterms:created>
  <dcterms:modified xsi:type="dcterms:W3CDTF">2014-10-23T08:39:47Z</dcterms:modified>
</cp:coreProperties>
</file>