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7" r:id="rId3"/>
    <p:sldId id="269" r:id="rId4"/>
    <p:sldId id="273" r:id="rId5"/>
    <p:sldId id="258" r:id="rId6"/>
    <p:sldId id="270" r:id="rId7"/>
    <p:sldId id="277" r:id="rId8"/>
    <p:sldId id="278" r:id="rId9"/>
    <p:sldId id="259" r:id="rId10"/>
    <p:sldId id="260" r:id="rId11"/>
    <p:sldId id="261" r:id="rId12"/>
    <p:sldId id="279" r:id="rId13"/>
    <p:sldId id="262" r:id="rId14"/>
    <p:sldId id="280" r:id="rId15"/>
    <p:sldId id="281" r:id="rId16"/>
    <p:sldId id="282" r:id="rId17"/>
    <p:sldId id="263" r:id="rId18"/>
    <p:sldId id="283" r:id="rId19"/>
    <p:sldId id="284" r:id="rId20"/>
    <p:sldId id="285" r:id="rId21"/>
    <p:sldId id="286" r:id="rId22"/>
    <p:sldId id="287" r:id="rId23"/>
    <p:sldId id="288" r:id="rId24"/>
    <p:sldId id="265" r:id="rId25"/>
    <p:sldId id="289" r:id="rId26"/>
    <p:sldId id="267" r:id="rId27"/>
    <p:sldId id="290" r:id="rId28"/>
    <p:sldId id="291" r:id="rId29"/>
    <p:sldId id="266" r:id="rId30"/>
    <p:sldId id="292" r:id="rId31"/>
    <p:sldId id="293" r:id="rId32"/>
    <p:sldId id="294" r:id="rId33"/>
    <p:sldId id="276" r:id="rId34"/>
    <p:sldId id="275" r:id="rId35"/>
    <p:sldId id="264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43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8.wmf"/><Relationship Id="rId7" Type="http://schemas.openxmlformats.org/officeDocument/2006/relationships/image" Target="../media/image64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93.wmf"/><Relationship Id="rId7" Type="http://schemas.openxmlformats.org/officeDocument/2006/relationships/image" Target="../media/image64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94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885EC-5A8C-4DF6-ACE8-E88E953D1A43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87FA-EA7C-437A-8AFF-2F0B3E06FED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Lineer</a:t>
            </a:r>
            <a:r>
              <a:rPr lang="tr-TR" baseline="0" dirty="0" smtClean="0"/>
              <a:t> olarak ayrılamayan veri kümelerinde sonlu boyuttaki  uzay daha büyük boyuttaki uzayda gösterildiğinde sınıflanabilir.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7FA-EA7C-437A-8AFF-2F0B3E06FED4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 problems are high-dimensional, and if the underlying mapping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very smooth the linear paradigm needs an exponentially increasing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terms with an increasing dimensionality of the input space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(an increasing number of independent variables).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underlying real-life data generation laws may typically be very far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normal distribution and a model-builder must consider this difference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construct an effective learning algorithm.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From the first two points it follows that the maximum likelihood estimator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(and consequently the sum-of-error-squares cost function) should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replaced by a new induction paradigm that is uniformly better, in order to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Gaussian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distributions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7FA-EA7C-437A-8AFF-2F0B3E06FED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87FA-EA7C-437A-8AFF-2F0B3E06FED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D53A17-19AD-4B1B-B5E0-9914C2BD1E3C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3A2631-BE75-43BC-91EB-0AAFE106B42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50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19" Type="http://schemas.openxmlformats.org/officeDocument/2006/relationships/image" Target="../media/image62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7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8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9.wmf"/><Relationship Id="rId3" Type="http://schemas.openxmlformats.org/officeDocument/2006/relationships/image" Target="../media/image92.png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8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97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9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6.wmf"/><Relationship Id="rId9" Type="http://schemas.openxmlformats.org/officeDocument/2006/relationships/image" Target="../media/image9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17.bin"/><Relationship Id="rId3" Type="http://schemas.openxmlformats.org/officeDocument/2006/relationships/oleObject" Target="../embeddings/oleObject110.bin"/><Relationship Id="rId21" Type="http://schemas.openxmlformats.org/officeDocument/2006/relationships/image" Target="../media/image117.wmf"/><Relationship Id="rId7" Type="http://schemas.openxmlformats.org/officeDocument/2006/relationships/oleObject" Target="../embeddings/oleObject112.bin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0.wmf"/><Relationship Id="rId11" Type="http://schemas.openxmlformats.org/officeDocument/2006/relationships/image" Target="../media/image118.png"/><Relationship Id="rId5" Type="http://schemas.openxmlformats.org/officeDocument/2006/relationships/oleObject" Target="../embeddings/oleObject111.bin"/><Relationship Id="rId15" Type="http://schemas.openxmlformats.org/officeDocument/2006/relationships/image" Target="../media/image114.wmf"/><Relationship Id="rId10" Type="http://schemas.openxmlformats.org/officeDocument/2006/relationships/image" Target="../media/image112.wmf"/><Relationship Id="rId19" Type="http://schemas.openxmlformats.org/officeDocument/2006/relationships/image" Target="../media/image116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12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2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13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547664" y="260648"/>
            <a:ext cx="691276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Support</a:t>
            </a:r>
            <a:r>
              <a:rPr lang="tr-T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r-T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Vector</a:t>
            </a:r>
            <a:r>
              <a:rPr lang="tr-T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tr-TR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Machines</a:t>
            </a:r>
            <a:r>
              <a:rPr lang="tr-T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(Destek Vektör</a:t>
            </a:r>
          </a:p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Makineleri) </a:t>
            </a:r>
            <a:endParaRPr lang="tr-T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Quadratic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Programlama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11560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İkinci dereceden fonksiyonlu lineer kısıtlı optimizasyon problemlerine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program denilmektedir. 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Genel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program;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ve                       koşulları sağlanarak, 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      minimize edilmesidir.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c, fonksiyonun lineer terimlerinin etkisini gösteren  n boyutlu vektördür; Q, (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nxn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) simetrik matristir ve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terimlerin etkisini göstermektedir. 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f(x), tüm noktalar için konveks ise lokal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minima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tektir ve bu da global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minimadır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.  </a:t>
            </a: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</a:t>
            </a:r>
          </a:p>
        </p:txBody>
      </p:sp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2555776" y="3068960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enklem" r:id="rId3" imgW="444240" imgH="177480" progId="Equation.3">
                  <p:embed/>
                </p:oleObj>
              </mc:Choice>
              <mc:Fallback>
                <p:oleObj name="Denklem" r:id="rId3" imgW="4442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068960"/>
                        <a:ext cx="108012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4283968" y="3068960"/>
          <a:ext cx="897880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Denklem" r:id="rId5" imgW="355320" imgH="177480" progId="Equation.3">
                  <p:embed/>
                </p:oleObj>
              </mc:Choice>
              <mc:Fallback>
                <p:oleObj name="Denklem" r:id="rId5" imgW="3553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068960"/>
                        <a:ext cx="897880" cy="44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/>
        </p:nvGraphicFramePr>
        <p:xfrm>
          <a:off x="2483768" y="3598029"/>
          <a:ext cx="2016224" cy="65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enklem" r:id="rId7" imgW="1206360" imgH="393480" progId="Equation.3">
                  <p:embed/>
                </p:oleObj>
              </mc:Choice>
              <mc:Fallback>
                <p:oleObj name="Denklem" r:id="rId7" imgW="1206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598029"/>
                        <a:ext cx="2016224" cy="657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programları çözmekte kullanılmaktadır. 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Örneğin;</a:t>
            </a: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İki eğri arasındaki en kısa Öklid uzaklığını bulalım.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Eğriler üzerinde iki nokta (x1,y1) ve (x2,y2) arasındaki uzaklık;  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İki kısıt bulunmaktadır, bu iki </a:t>
            </a: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Lagrange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çarpımı gerektirir.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Lagrange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Çarpımları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1115616" y="3140968"/>
          <a:ext cx="2232247" cy="51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Denklem" r:id="rId3" imgW="990360" imgH="228600" progId="Equation.3">
                  <p:embed/>
                </p:oleObj>
              </mc:Choice>
              <mc:Fallback>
                <p:oleObj name="Denklem" r:id="rId3" imgW="990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40968"/>
                        <a:ext cx="2232247" cy="515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3491880" y="32129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ve</a:t>
            </a:r>
            <a:endParaRPr lang="tr-TR" dirty="0"/>
          </a:p>
        </p:txBody>
      </p:sp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4211960" y="3140968"/>
          <a:ext cx="864096" cy="47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Denklem" r:id="rId5" imgW="419040" imgH="228600" progId="Equation.3">
                  <p:embed/>
                </p:oleObj>
              </mc:Choice>
              <mc:Fallback>
                <p:oleObj name="Denklem" r:id="rId5" imgW="419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140968"/>
                        <a:ext cx="864096" cy="471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2195736" y="4149080"/>
          <a:ext cx="3373084" cy="47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Denklem" r:id="rId7" imgW="1625400" imgH="228600" progId="Equation.3">
                  <p:embed/>
                </p:oleObj>
              </mc:Choice>
              <mc:Fallback>
                <p:oleObj name="Denklem" r:id="rId7" imgW="1625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3373084" cy="4743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539552" y="5157192"/>
          <a:ext cx="82089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Denklem" r:id="rId9" imgW="4584600" imgH="241200" progId="Equation.3">
                  <p:embed/>
                </p:oleObj>
              </mc:Choice>
              <mc:Fallback>
                <p:oleObj name="Denklem" r:id="rId9" imgW="4584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157192"/>
                        <a:ext cx="820891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611560" y="620688"/>
          <a:ext cx="3240360" cy="287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Denklem" r:id="rId3" imgW="2006280" imgH="1777680" progId="Equation.3">
                  <p:embed/>
                </p:oleObj>
              </mc:Choice>
              <mc:Fallback>
                <p:oleObj name="Denklem" r:id="rId3" imgW="2006280" imgH="177768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20688"/>
                        <a:ext cx="3240360" cy="28724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Sağ Ayraç"/>
          <p:cNvSpPr/>
          <p:nvPr/>
        </p:nvSpPr>
        <p:spPr>
          <a:xfrm>
            <a:off x="4427984" y="836712"/>
            <a:ext cx="432048" cy="244827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5220072" y="1196752"/>
          <a:ext cx="1514085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Denklem" r:id="rId5" imgW="698400" imgH="215640" progId="Equation.3">
                  <p:embed/>
                </p:oleObj>
              </mc:Choice>
              <mc:Fallback>
                <p:oleObj name="Denklem" r:id="rId5" imgW="698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1196752"/>
                        <a:ext cx="1514085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5076056" y="1916832"/>
          <a:ext cx="213482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Denklem" r:id="rId7" imgW="1066680" imgH="215640" progId="Equation.3">
                  <p:embed/>
                </p:oleObj>
              </mc:Choice>
              <mc:Fallback>
                <p:oleObj name="Denklem" r:id="rId7" imgW="10666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916832"/>
                        <a:ext cx="213482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5004048" y="2420888"/>
          <a:ext cx="2458696" cy="8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Denklem" r:id="rId9" imgW="1396800" imgH="457200" progId="Equation.3">
                  <p:embed/>
                </p:oleObj>
              </mc:Choice>
              <mc:Fallback>
                <p:oleObj name="Denklem" r:id="rId9" imgW="1396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420888"/>
                        <a:ext cx="2458696" cy="8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539552" y="3861048"/>
          <a:ext cx="3024336" cy="264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Denklem" r:id="rId11" imgW="2031840" imgH="1777680" progId="Equation.3">
                  <p:embed/>
                </p:oleObj>
              </mc:Choice>
              <mc:Fallback>
                <p:oleObj name="Denklem" r:id="rId11" imgW="2031840" imgH="1777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861048"/>
                        <a:ext cx="3024336" cy="2646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4283968" y="3429000"/>
          <a:ext cx="4104456" cy="322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Denklem" r:id="rId13" imgW="1650960" imgH="2234880" progId="Equation.3">
                  <p:embed/>
                </p:oleObj>
              </mc:Choice>
              <mc:Fallback>
                <p:oleObj name="Denklem" r:id="rId13" imgW="1650960" imgH="223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429000"/>
                        <a:ext cx="4104456" cy="3226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Lagrange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çarpımları, eşitlik kısıtları içindir ancak optimizasyon problemleri eşitsizlik de içermektedir. </a:t>
            </a: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minimize edilecek fonksiyon,</a:t>
            </a:r>
          </a:p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Karush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Kuhn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Tucker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Conditions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755576" y="2852936"/>
          <a:ext cx="53599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5" name="Denklem" r:id="rId3" imgW="342720" imgH="203040" progId="Equation.3">
                  <p:embed/>
                </p:oleObj>
              </mc:Choice>
              <mc:Fallback>
                <p:oleObj name="Denklem" r:id="rId3" imgW="3427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852936"/>
                        <a:ext cx="535991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467544" y="3501008"/>
          <a:ext cx="2145771" cy="8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Denklem" r:id="rId5" imgW="1218960" imgH="457200" progId="Equation.3">
                  <p:embed/>
                </p:oleObj>
              </mc:Choice>
              <mc:Fallback>
                <p:oleObj name="Denklem" r:id="rId5" imgW="12189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501008"/>
                        <a:ext cx="2145771" cy="8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Sağ Ayraç"/>
          <p:cNvSpPr/>
          <p:nvPr/>
        </p:nvSpPr>
        <p:spPr>
          <a:xfrm>
            <a:off x="2915816" y="3573016"/>
            <a:ext cx="216024" cy="72008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563888" y="37890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kısıtlar olsun.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907704" y="4509120"/>
          <a:ext cx="449773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Denklem" r:id="rId7" imgW="2577960" imgH="660240" progId="Equation.3">
                  <p:embed/>
                </p:oleObj>
              </mc:Choice>
              <mc:Fallback>
                <p:oleObj name="Denklem" r:id="rId7" imgW="257796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509120"/>
                        <a:ext cx="449773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611560" y="692696"/>
          <a:ext cx="442590" cy="54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Denklem" r:id="rId3" imgW="164880" imgH="203040" progId="Equation.3">
                  <p:embed/>
                </p:oleObj>
              </mc:Choice>
              <mc:Fallback>
                <p:oleObj name="Denklem" r:id="rId3" imgW="164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92696"/>
                        <a:ext cx="442590" cy="544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043608" y="9087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noktası için optimum koşullar             ve         varlığında sağlanır. 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4283968" y="764704"/>
          <a:ext cx="436549" cy="46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Denklem" r:id="rId5" imgW="190440" imgH="203040" progId="Equation.3">
                  <p:embed/>
                </p:oleObj>
              </mc:Choice>
              <mc:Fallback>
                <p:oleObj name="Denklem" r:id="rId5" imgW="1904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764704"/>
                        <a:ext cx="436549" cy="465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5076056" y="764704"/>
          <a:ext cx="533648" cy="60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Denklem" r:id="rId7" imgW="203040" imgH="228600" progId="Equation.3">
                  <p:embed/>
                </p:oleObj>
              </mc:Choice>
              <mc:Fallback>
                <p:oleObj name="Denklem" r:id="rId7" imgW="2030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764704"/>
                        <a:ext cx="533648" cy="600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043608" y="1700808"/>
          <a:ext cx="2808312" cy="265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Denklem" r:id="rId9" imgW="1143000" imgH="1625400" progId="Equation.3">
                  <p:embed/>
                </p:oleObj>
              </mc:Choice>
              <mc:Fallback>
                <p:oleObj name="Denklem" r:id="rId9" imgW="1143000" imgH="1625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2808312" cy="26562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Metin kutusu"/>
          <p:cNvSpPr txBox="1"/>
          <p:nvPr/>
        </p:nvSpPr>
        <p:spPr>
          <a:xfrm>
            <a:off x="2987824" y="4005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i=1,….,k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2987824" y="3284984"/>
            <a:ext cx="21602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5148064" y="29969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Karush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Kuhn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Tucker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tamamlayıcı durumu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13" name="12 Nesne"/>
          <p:cNvGraphicFramePr>
            <a:graphicFrameLocks noChangeAspect="1"/>
          </p:cNvGraphicFramePr>
          <p:nvPr/>
        </p:nvGraphicFramePr>
        <p:xfrm>
          <a:off x="7452320" y="2924937"/>
          <a:ext cx="864096" cy="69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Denklem" r:id="rId11" imgW="596880" imgH="482400" progId="Equation.3">
                  <p:embed/>
                </p:oleObj>
              </mc:Choice>
              <mc:Fallback>
                <p:oleObj name="Denklem" r:id="rId11" imgW="59688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2924937"/>
                        <a:ext cx="864096" cy="698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f fonksiyonu,                   k=1,….,K ve m=1,….,M kısıtlarına</a:t>
            </a: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göre minimize edilsin. 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2555776" y="620688"/>
          <a:ext cx="1240904" cy="930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Denklem" r:id="rId3" imgW="609480" imgH="457200" progId="Equation.3">
                  <p:embed/>
                </p:oleObj>
              </mc:Choice>
              <mc:Fallback>
                <p:oleObj name="Denklem" r:id="rId3" imgW="609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620688"/>
                        <a:ext cx="1240904" cy="930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755576" y="2492896"/>
          <a:ext cx="5112568" cy="2146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Denklem" r:id="rId5" imgW="2692080" imgH="1130040" progId="Equation.3">
                  <p:embed/>
                </p:oleObj>
              </mc:Choice>
              <mc:Fallback>
                <p:oleObj name="Denklem" r:id="rId5" imgW="2692080" imgH="1130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92896"/>
                        <a:ext cx="5112568" cy="2146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683568" y="4695266"/>
          <a:ext cx="2232248" cy="2018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Denklem" r:id="rId7" imgW="812520" imgH="990360" progId="Equation.3">
                  <p:embed/>
                </p:oleObj>
              </mc:Choice>
              <mc:Fallback>
                <p:oleObj name="Denklem" r:id="rId7" imgW="812520" imgH="990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695266"/>
                        <a:ext cx="2232248" cy="2018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467544" y="1484784"/>
          <a:ext cx="2664296" cy="155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Denklem" r:id="rId3" imgW="1612800" imgH="939600" progId="Equation.3">
                  <p:embed/>
                </p:oleObj>
              </mc:Choice>
              <mc:Fallback>
                <p:oleObj name="Denklem" r:id="rId3" imgW="1612800" imgH="93960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84784"/>
                        <a:ext cx="2664296" cy="1552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4139952" y="155679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fonksiyonunu,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851920" y="21328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sınırları ile minimize ediniz. 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95536" y="3284984"/>
          <a:ext cx="5832648" cy="362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Denklem" r:id="rId5" imgW="3886200" imgH="241200" progId="Equation.3">
                  <p:embed/>
                </p:oleObj>
              </mc:Choice>
              <mc:Fallback>
                <p:oleObj name="Denklem" r:id="rId5" imgW="38862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84984"/>
                        <a:ext cx="5832648" cy="362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251520" y="393305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Karush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Kuhn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Tucker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durumları;</a:t>
            </a:r>
          </a:p>
        </p:txBody>
      </p:sp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2195736" y="4380285"/>
          <a:ext cx="4752528" cy="229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Denklem" r:id="rId7" imgW="1790640" imgH="1879560" progId="Equation.3">
                  <p:embed/>
                </p:oleObj>
              </mc:Choice>
              <mc:Fallback>
                <p:oleObj name="Denklem" r:id="rId7" imgW="1790640" imgH="1879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380285"/>
                        <a:ext cx="4752528" cy="2292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İki ayrı sınıfa ait eğitim seti</a:t>
            </a:r>
          </a:p>
          <a:p>
            <a:pPr>
              <a:buNone/>
            </a:pP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              vektörleriyle </a:t>
            </a:r>
          </a:p>
          <a:p>
            <a:pPr>
              <a:buNone/>
            </a:pPr>
            <a:endParaRPr lang="tr-TR" sz="23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tanımlanmaktadır.        m boyutlu                      vektörü ve                        ‘</a:t>
            </a:r>
            <a:r>
              <a:rPr lang="tr-TR" sz="2300" dirty="0" err="1" smtClean="0">
                <a:solidFill>
                  <a:schemeClr val="accent6">
                    <a:lumMod val="10000"/>
                  </a:schemeClr>
                </a:solidFill>
              </a:rPr>
              <a:t>dir</a:t>
            </a: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ağırlık vektörü,         </a:t>
            </a:r>
            <a:r>
              <a:rPr lang="tr-TR" sz="2300" dirty="0" err="1" smtClean="0">
                <a:solidFill>
                  <a:schemeClr val="accent6">
                    <a:lumMod val="10000"/>
                  </a:schemeClr>
                </a:solidFill>
              </a:rPr>
              <a:t>bias</a:t>
            </a: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olmak üzere,  iki sınıf </a:t>
            </a:r>
            <a:r>
              <a:rPr lang="tr-TR" sz="2300" dirty="0" err="1" smtClean="0">
                <a:solidFill>
                  <a:schemeClr val="accent6">
                    <a:lumMod val="10000"/>
                  </a:schemeClr>
                </a:solidFill>
              </a:rPr>
              <a:t>hiperdüzleme</a:t>
            </a: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paralel iki </a:t>
            </a:r>
            <a:r>
              <a:rPr lang="tr-TR" sz="2300" dirty="0" err="1" smtClean="0">
                <a:solidFill>
                  <a:schemeClr val="accent6">
                    <a:lumMod val="10000"/>
                  </a:schemeClr>
                </a:solidFill>
              </a:rPr>
              <a:t>margin</a:t>
            </a:r>
            <a:r>
              <a:rPr lang="tr-TR" sz="2300" dirty="0" smtClean="0">
                <a:solidFill>
                  <a:schemeClr val="accent6">
                    <a:lumMod val="10000"/>
                  </a:schemeClr>
                </a:solidFill>
              </a:rPr>
              <a:t> ile ayrılır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tr-TR" sz="2000" dirty="0" smtClean="0"/>
              <a:t>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tr-TR" sz="2000" dirty="0" smtClean="0"/>
              <a:t> </a:t>
            </a:r>
          </a:p>
          <a:p>
            <a:pPr>
              <a:buNone/>
            </a:pPr>
            <a:r>
              <a:rPr lang="tr-TR" sz="2000" dirty="0" smtClean="0"/>
              <a:t>                                                                             </a:t>
            </a:r>
          </a:p>
          <a:p>
            <a:pPr>
              <a:buNone/>
            </a:pPr>
            <a:r>
              <a:rPr lang="tr-TR" sz="2000" dirty="0" smtClean="0"/>
              <a:t>                                                                           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                                                    </a:t>
            </a:r>
          </a:p>
          <a:p>
            <a:pPr>
              <a:buNone/>
            </a:pPr>
            <a:r>
              <a:rPr lang="tr-TR" dirty="0" smtClean="0"/>
              <a:t>			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Lineer Ayrılabilir Verilerde SVM </a:t>
            </a:r>
            <a:b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İkili Sınıflama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1619672" y="1844824"/>
          <a:ext cx="27892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Denklem" r:id="rId3" imgW="1739880" imgH="228600" progId="Equation.3">
                  <p:embed/>
                </p:oleObj>
              </mc:Choice>
              <mc:Fallback>
                <p:oleObj name="Denklem" r:id="rId3" imgW="1739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844824"/>
                        <a:ext cx="27892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2195736" y="2276872"/>
          <a:ext cx="2956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Denklem" r:id="rId5" imgW="164880" imgH="241200" progId="Equation.3">
                  <p:embed/>
                </p:oleObj>
              </mc:Choice>
              <mc:Fallback>
                <p:oleObj name="Denklem" r:id="rId5" imgW="164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76872"/>
                        <a:ext cx="29561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3563888" y="2348880"/>
          <a:ext cx="982663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Denklem" r:id="rId7" imgW="812520" imgH="203040" progId="Equation.3">
                  <p:embed/>
                </p:oleObj>
              </mc:Choice>
              <mc:Fallback>
                <p:oleObj name="Denklem" r:id="rId7" imgW="812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348880"/>
                        <a:ext cx="982663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5508104" y="2276872"/>
          <a:ext cx="1107430" cy="34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Denklem" r:id="rId9" imgW="774360" imgH="241200" progId="Equation.3">
                  <p:embed/>
                </p:oleObj>
              </mc:Choice>
              <mc:Fallback>
                <p:oleObj name="Denklem" r:id="rId9" imgW="7743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76872"/>
                        <a:ext cx="1107430" cy="34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4572000" y="2780928"/>
          <a:ext cx="304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4" name="Denklem" r:id="rId11" imgW="126720" imgH="177480" progId="Equation.3">
                  <p:embed/>
                </p:oleObj>
              </mc:Choice>
              <mc:Fallback>
                <p:oleObj name="Denklem" r:id="rId11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80928"/>
                        <a:ext cx="3048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1331640" y="3501008"/>
          <a:ext cx="156257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5" name="Denklem" r:id="rId13" imgW="787320" imgH="253800" progId="Equation.3">
                  <p:embed/>
                </p:oleObj>
              </mc:Choice>
              <mc:Fallback>
                <p:oleObj name="Denklem" r:id="rId13" imgW="78732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501008"/>
                        <a:ext cx="1562573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3275856" y="3501008"/>
          <a:ext cx="935856" cy="45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6" name="Denklem" r:id="rId15" imgW="495000" imgH="241200" progId="Equation.3">
                  <p:embed/>
                </p:oleObj>
              </mc:Choice>
              <mc:Fallback>
                <p:oleObj name="Denklem" r:id="rId15" imgW="4950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501008"/>
                        <a:ext cx="935856" cy="456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1231156" y="4076700"/>
          <a:ext cx="17653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7" name="Denklem" r:id="rId17" imgW="888840" imgH="253800" progId="Equation.3">
                  <p:embed/>
                </p:oleObj>
              </mc:Choice>
              <mc:Fallback>
                <p:oleObj name="Denklem" r:id="rId17" imgW="88884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156" y="4076700"/>
                        <a:ext cx="17653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3275856" y="4005064"/>
          <a:ext cx="936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8" name="Denklem" r:id="rId19" imgW="495000" imgH="241200" progId="Equation.3">
                  <p:embed/>
                </p:oleObj>
              </mc:Choice>
              <mc:Fallback>
                <p:oleObj name="Denklem" r:id="rId19" imgW="4950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4"/>
                        <a:ext cx="9366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Nesne"/>
          <p:cNvGraphicFramePr>
            <a:graphicFrameLocks noChangeAspect="1"/>
          </p:cNvGraphicFramePr>
          <p:nvPr/>
        </p:nvGraphicFramePr>
        <p:xfrm>
          <a:off x="683568" y="2708920"/>
          <a:ext cx="2280015" cy="4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9" name="Denklem" r:id="rId21" imgW="1346040" imgH="241200" progId="Equation.3">
                  <p:embed/>
                </p:oleObj>
              </mc:Choice>
              <mc:Fallback>
                <p:oleObj name="Denklem" r:id="rId21" imgW="134604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08920"/>
                        <a:ext cx="2280015" cy="408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Sağ Ayraç"/>
          <p:cNvSpPr/>
          <p:nvPr/>
        </p:nvSpPr>
        <p:spPr>
          <a:xfrm>
            <a:off x="4427984" y="3573016"/>
            <a:ext cx="288032" cy="79208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6" name="15 Nesne"/>
          <p:cNvGraphicFramePr>
            <a:graphicFrameLocks noChangeAspect="1"/>
          </p:cNvGraphicFramePr>
          <p:nvPr/>
        </p:nvGraphicFramePr>
        <p:xfrm>
          <a:off x="4860032" y="3789040"/>
          <a:ext cx="172819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0" name="Denklem" r:id="rId23" imgW="1015920" imgH="253800" progId="Equation.3">
                  <p:embed/>
                </p:oleObj>
              </mc:Choice>
              <mc:Fallback>
                <p:oleObj name="Denklem" r:id="rId23" imgW="101592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789040"/>
                        <a:ext cx="172819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5" name="Object 15"/>
          <p:cNvGraphicFramePr>
            <a:graphicFrameLocks noChangeAspect="1"/>
          </p:cNvGraphicFramePr>
          <p:nvPr/>
        </p:nvGraphicFramePr>
        <p:xfrm>
          <a:off x="7020272" y="3861048"/>
          <a:ext cx="982662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1" name="Denklem" r:id="rId25" imgW="812520" imgH="203040" progId="Equation.3">
                  <p:embed/>
                </p:oleObj>
              </mc:Choice>
              <mc:Fallback>
                <p:oleObj name="Denklem" r:id="rId25" imgW="81252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861048"/>
                        <a:ext cx="982662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Birçok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hiperdüzlem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bulunmaktadır; </a:t>
            </a: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İki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margin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arasındaki uzaklık ise;</a:t>
            </a: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optimal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hiperdüzlem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, bu uzaklığın maksimize edilmesi </a:t>
            </a:r>
          </a:p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(       minimize edilmesi) ile elde edilir;</a:t>
            </a:r>
          </a:p>
          <a:p>
            <a:pPr>
              <a:buNone/>
            </a:pP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3275856" y="836712"/>
          <a:ext cx="1656184" cy="45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Denklem" r:id="rId3" imgW="736560" imgH="203040" progId="Equation.3">
                  <p:embed/>
                </p:oleObj>
              </mc:Choice>
              <mc:Fallback>
                <p:oleObj name="Denklem" r:id="rId3" imgW="736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836712"/>
                        <a:ext cx="1656184" cy="456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2555776" y="2276872"/>
          <a:ext cx="3115809" cy="73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Denklem" r:id="rId5" imgW="1981080" imgH="469800" progId="Equation.3">
                  <p:embed/>
                </p:oleObj>
              </mc:Choice>
              <mc:Fallback>
                <p:oleObj name="Denklem" r:id="rId5" imgW="19810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276872"/>
                        <a:ext cx="3115809" cy="739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683568" y="3789040"/>
          <a:ext cx="360040" cy="40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Denklem" r:id="rId7" imgW="228600" imgH="253800" progId="Equation.3">
                  <p:embed/>
                </p:oleObj>
              </mc:Choice>
              <mc:Fallback>
                <p:oleObj name="Denklem" r:id="rId7" imgW="2286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789040"/>
                        <a:ext cx="360040" cy="400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419872" y="4293096"/>
          <a:ext cx="2304256" cy="760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Denklem" r:id="rId9" imgW="1346040" imgH="444240" progId="Equation.3">
                  <p:embed/>
                </p:oleObj>
              </mc:Choice>
              <mc:Fallback>
                <p:oleObj name="Denklem" r:id="rId9" imgW="134604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293096"/>
                        <a:ext cx="2304256" cy="760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Lagrange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fonksiyonu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; </a:t>
            </a: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programlama probleminde       ‘</a:t>
            </a: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nin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2000" i="1" dirty="0" smtClean="0">
                <a:solidFill>
                  <a:schemeClr val="accent6">
                    <a:lumMod val="10000"/>
                  </a:schemeClr>
                </a:solidFill>
              </a:rPr>
              <a:t>w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ve </a:t>
            </a:r>
            <a:r>
              <a:rPr lang="tr-TR" sz="2000" i="1" dirty="0" smtClean="0">
                <a:solidFill>
                  <a:schemeClr val="accent6">
                    <a:lumMod val="10000"/>
                  </a:schemeClr>
                </a:solidFill>
              </a:rPr>
              <a:t>b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‘ye göre eğimi gerekir;</a:t>
            </a:r>
          </a:p>
          <a:p>
            <a:pP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1403648" y="1340768"/>
          <a:ext cx="5445729" cy="8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Denklem" r:id="rId3" imgW="2781000" imgH="444240" progId="Equation.3">
                  <p:embed/>
                </p:oleObj>
              </mc:Choice>
              <mc:Fallback>
                <p:oleObj name="Denklem" r:id="rId3" imgW="27810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340768"/>
                        <a:ext cx="5445729" cy="870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7092280" y="1484784"/>
          <a:ext cx="1008112" cy="56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Denklem" r:id="rId5" imgW="431640" imgH="241200" progId="Equation.3">
                  <p:embed/>
                </p:oleObj>
              </mc:Choice>
              <mc:Fallback>
                <p:oleObj name="Denklem" r:id="rId5" imgW="4316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484784"/>
                        <a:ext cx="1008112" cy="563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4716016" y="2348880"/>
          <a:ext cx="383282" cy="485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Denklem" r:id="rId7" imgW="190440" imgH="241200" progId="Equation.3">
                  <p:embed/>
                </p:oleObj>
              </mc:Choice>
              <mc:Fallback>
                <p:oleObj name="Denklem" r:id="rId7" imgW="1904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348880"/>
                        <a:ext cx="383282" cy="485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1475657" y="3212976"/>
          <a:ext cx="1440160" cy="882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2" name="Denklem" r:id="rId9" imgW="787320" imgH="482400" progId="Equation.3">
                  <p:embed/>
                </p:oleObj>
              </mc:Choice>
              <mc:Fallback>
                <p:oleObj name="Denklem" r:id="rId9" imgW="7873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7" y="3212976"/>
                        <a:ext cx="1440160" cy="882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3635896" y="3212976"/>
          <a:ext cx="1368538" cy="79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Denklem" r:id="rId11" imgW="761760" imgH="444240" progId="Equation.3">
                  <p:embed/>
                </p:oleObj>
              </mc:Choice>
              <mc:Fallback>
                <p:oleObj name="Denklem" r:id="rId11" imgW="76176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212976"/>
                        <a:ext cx="1368538" cy="79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9 Düz Ok Bağlayıcısı"/>
          <p:cNvCxnSpPr/>
          <p:nvPr/>
        </p:nvCxnSpPr>
        <p:spPr>
          <a:xfrm>
            <a:off x="5148064" y="3573016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6516216" y="2924944"/>
          <a:ext cx="1634728" cy="154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4" name="Denklem" r:id="rId13" imgW="965160" imgH="914400" progId="Equation.3">
                  <p:embed/>
                </p:oleObj>
              </mc:Choice>
              <mc:Fallback>
                <p:oleObj name="Denklem" r:id="rId13" imgW="965160" imgH="914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924944"/>
                        <a:ext cx="1634728" cy="1548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/>
        </p:nvGraphicFramePr>
        <p:xfrm>
          <a:off x="539552" y="5013176"/>
          <a:ext cx="4174042" cy="79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Denklem" r:id="rId15" imgW="2323800" imgH="444240" progId="Equation.3">
                  <p:embed/>
                </p:oleObj>
              </mc:Choice>
              <mc:Fallback>
                <p:oleObj name="Denklem" r:id="rId15" imgW="2323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013176"/>
                        <a:ext cx="4174042" cy="79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9" name="Object 9"/>
          <p:cNvGraphicFramePr>
            <a:graphicFrameLocks noChangeAspect="1"/>
          </p:cNvGraphicFramePr>
          <p:nvPr/>
        </p:nvGraphicFramePr>
        <p:xfrm>
          <a:off x="5220072" y="5085184"/>
          <a:ext cx="10080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6" name="Denklem" r:id="rId17" imgW="431640" imgH="241200" progId="Equation.3">
                  <p:embed/>
                </p:oleObj>
              </mc:Choice>
              <mc:Fallback>
                <p:oleObj name="Denklem" r:id="rId17" imgW="43164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085184"/>
                        <a:ext cx="1008063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6732240" y="5013176"/>
          <a:ext cx="12684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Denklem" r:id="rId18" imgW="749160" imgH="444240" progId="Equation.3">
                  <p:embed/>
                </p:oleObj>
              </mc:Choice>
              <mc:Fallback>
                <p:oleObj name="Denklem" r:id="rId18" imgW="74916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013176"/>
                        <a:ext cx="1268412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Sağ Ayraç"/>
          <p:cNvSpPr/>
          <p:nvPr/>
        </p:nvSpPr>
        <p:spPr>
          <a:xfrm rot="5400000">
            <a:off x="4247964" y="2528900"/>
            <a:ext cx="936104" cy="4464496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1"/>
              </a:buClr>
              <a:buNone/>
            </a:pPr>
            <a:r>
              <a:rPr lang="tr-TR" dirty="0" smtClean="0"/>
              <a:t>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Algoritma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Vladimir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Vapnik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tarafından geliştirilmiştir  ve şu anki standart halini </a:t>
            </a:r>
            <a:r>
              <a:rPr lang="pt-BR" dirty="0" smtClean="0">
                <a:solidFill>
                  <a:schemeClr val="accent6">
                    <a:lumMod val="10000"/>
                  </a:schemeClr>
                </a:solidFill>
              </a:rPr>
              <a:t> Corinna Cortes 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ve </a:t>
            </a:r>
            <a:r>
              <a:rPr lang="pt-BR" dirty="0" smtClean="0">
                <a:solidFill>
                  <a:schemeClr val="accent6">
                    <a:lumMod val="10000"/>
                  </a:schemeClr>
                </a:solidFill>
              </a:rPr>
              <a:t>Vladimir Vapnik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’in geliştirmesiyle almıştır.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Verileri analiz eden, modelleri, örüntüleri tanıyan, sınıflama ve regresyon analiz işlemlerinde kullanılan </a:t>
            </a:r>
            <a:r>
              <a:rPr lang="tr-TR" u="sng" dirty="0" smtClean="0">
                <a:solidFill>
                  <a:schemeClr val="accent6">
                    <a:lumMod val="10000"/>
                  </a:schemeClr>
                </a:solidFill>
              </a:rPr>
              <a:t>eğiticili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öğrenme yöntemleridir.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/>
              </a:buCl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Eğitim verilerini kullanarak, giriş ile çıkış arasında haritalama fonksiyonu üretir. </a:t>
            </a:r>
          </a:p>
          <a:p>
            <a:pPr lvl="6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 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Sınıflama</a:t>
            </a:r>
          </a:p>
          <a:p>
            <a:pPr lvl="6">
              <a:buClr>
                <a:schemeClr val="accent1"/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Regresyon</a:t>
            </a:r>
            <a:endParaRPr lang="tr-TR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SVM Nedir </a:t>
            </a:r>
            <a:r>
              <a:rPr lang="tr-TR" sz="8900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tr-TR" sz="4400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Destek vektörleri: İki optimal </a:t>
            </a: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margin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üzerinde bulunan ve       katsayısı 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’dan farklı olan vektörlerdir.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Karar fonksiyonu: </a:t>
            </a:r>
          </a:p>
          <a:p>
            <a:pPr>
              <a:buNone/>
            </a:pPr>
            <a:endParaRPr lang="tr-TR" sz="2000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6948264" y="260649"/>
          <a:ext cx="360040" cy="330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Denklem" r:id="rId3" imgW="152280" imgH="139680" progId="Equation.3">
                  <p:embed/>
                </p:oleObj>
              </mc:Choice>
              <mc:Fallback>
                <p:oleObj name="Denklem" r:id="rId3" imgW="15228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60649"/>
                        <a:ext cx="360040" cy="3300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942975" y="1030288"/>
          <a:ext cx="355441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Denklem" r:id="rId5" imgW="2006280" imgH="431640" progId="Equation.3">
                  <p:embed/>
                </p:oleObj>
              </mc:Choice>
              <mc:Fallback>
                <p:oleObj name="Denklem" r:id="rId5" imgW="2006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1030288"/>
                        <a:ext cx="3554413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611560" y="2924944"/>
          <a:ext cx="3261683" cy="79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7" name="Denklem" r:id="rId7" imgW="1815840" imgH="444240" progId="Equation.3">
                  <p:embed/>
                </p:oleObj>
              </mc:Choice>
              <mc:Fallback>
                <p:oleObj name="Denklem" r:id="rId7" imgW="18158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3261683" cy="79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                                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matrisi oluşturulur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,               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ve                       minimize edilir,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              olan destek vektörler bulunur.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Her yeni x değeri, </a:t>
            </a: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sz="2000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Algoritma:</a:t>
            </a: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1115616" y="1556792"/>
          <a:ext cx="2354808" cy="58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4" name="Denklem" r:id="rId3" imgW="965160" imgH="241200" progId="Equation.3">
                  <p:embed/>
                </p:oleObj>
              </mc:Choice>
              <mc:Fallback>
                <p:oleObj name="Denklem" r:id="rId3" imgW="965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2354808" cy="588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971600" y="2348880"/>
          <a:ext cx="1948160" cy="82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5" name="Denklem" r:id="rId5" imgW="1015920" imgH="431640" progId="Equation.3">
                  <p:embed/>
                </p:oleObj>
              </mc:Choice>
              <mc:Fallback>
                <p:oleObj name="Denklem" r:id="rId5" imgW="1015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348880"/>
                        <a:ext cx="1948160" cy="827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3347864" y="2564904"/>
          <a:ext cx="723207" cy="43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6" name="Denklem" r:id="rId7" imgW="406080" imgH="228600" progId="Equation.3">
                  <p:embed/>
                </p:oleObj>
              </mc:Choice>
              <mc:Fallback>
                <p:oleObj name="Denklem" r:id="rId7" imgW="406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64904"/>
                        <a:ext cx="723207" cy="432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748213" y="2360613"/>
          <a:ext cx="12033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7" name="Denklem" r:id="rId9" imgW="711000" imgH="431640" progId="Equation.3">
                  <p:embed/>
                </p:oleObj>
              </mc:Choice>
              <mc:Fallback>
                <p:oleObj name="Denklem" r:id="rId9" imgW="711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2360613"/>
                        <a:ext cx="12033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043608" y="3212976"/>
          <a:ext cx="1577578" cy="8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name="Denklem" r:id="rId11" imgW="850680" imgH="431640" progId="Equation.3">
                  <p:embed/>
                </p:oleObj>
              </mc:Choice>
              <mc:Fallback>
                <p:oleObj name="Denklem" r:id="rId11" imgW="8506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12976"/>
                        <a:ext cx="1577578" cy="8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971600" y="4437112"/>
          <a:ext cx="7223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9" name="Denklem" r:id="rId13" imgW="406080" imgH="228600" progId="Equation.3">
                  <p:embed/>
                </p:oleObj>
              </mc:Choice>
              <mc:Fallback>
                <p:oleObj name="Denklem" r:id="rId13" imgW="4060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437112"/>
                        <a:ext cx="7223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971600" y="4869160"/>
          <a:ext cx="355441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0" name="Denklem" r:id="rId15" imgW="2006280" imgH="431640" progId="Equation.3">
                  <p:embed/>
                </p:oleObj>
              </mc:Choice>
              <mc:Fallback>
                <p:oleObj name="Denklem" r:id="rId15" imgW="20062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869160"/>
                        <a:ext cx="3554413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2915816" y="5949280"/>
          <a:ext cx="3124595" cy="31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1" name="Denklem" r:id="rId17" imgW="1117440" imgH="203040" progId="Equation.3">
                  <p:embed/>
                </p:oleObj>
              </mc:Choice>
              <mc:Fallback>
                <p:oleObj name="Denklem" r:id="rId17" imgW="11174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949280"/>
                        <a:ext cx="3124595" cy="317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Örnek: AND Kapısı</a:t>
            </a:r>
            <a:endParaRPr lang="tr-TR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39552" y="1700808"/>
          <a:ext cx="266429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938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2"/>
                          </a:solidFill>
                        </a:rPr>
                        <a:t>j</a:t>
                      </a:r>
                      <a:endParaRPr lang="tr-TR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2"/>
                          </a:solidFill>
                        </a:rPr>
                        <a:t>Eğitim Seti </a:t>
                      </a:r>
                      <a:endParaRPr lang="tr-TR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2"/>
                          </a:solidFill>
                        </a:rPr>
                        <a:t>Sonuçlar</a:t>
                      </a:r>
                      <a:endParaRPr lang="tr-TR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1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(0,0)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1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(0,1)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1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(1,0)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1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(1,1)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endParaRPr lang="tr-T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1259632" y="1916832"/>
          <a:ext cx="36003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0" name="Denklem" r:id="rId3" imgW="164880" imgH="241200" progId="Equation.3">
                  <p:embed/>
                </p:oleObj>
              </mc:Choice>
              <mc:Fallback>
                <p:oleObj name="Denklem" r:id="rId3" imgW="164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16832"/>
                        <a:ext cx="360039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267744" y="1988840"/>
          <a:ext cx="323692" cy="36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Denklem" r:id="rId5" imgW="177480" imgH="241200" progId="Equation.3">
                  <p:embed/>
                </p:oleObj>
              </mc:Choice>
              <mc:Fallback>
                <p:oleObj name="Denklem" r:id="rId5" imgW="177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988840"/>
                        <a:ext cx="323692" cy="360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Dikdörtgen"/>
          <p:cNvSpPr/>
          <p:nvPr/>
        </p:nvSpPr>
        <p:spPr>
          <a:xfrm>
            <a:off x="3635896" y="17008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H = 0     0     0     0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     1     0    -1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     0     1    -1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    -1    -1     2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3227388" y="3141663"/>
          <a:ext cx="57435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Denklem" r:id="rId7" imgW="2933640" imgH="444240" progId="Equation.3">
                  <p:embed/>
                </p:oleObj>
              </mc:Choice>
              <mc:Fallback>
                <p:oleObj name="Denklem" r:id="rId7" imgW="293364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3141663"/>
                        <a:ext cx="5743575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/>
        </p:nvGraphicFramePr>
        <p:xfrm>
          <a:off x="3635896" y="4221088"/>
          <a:ext cx="4032448" cy="53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Denklem" r:id="rId9" imgW="1714320" imgH="228600" progId="Equation.3">
                  <p:embed/>
                </p:oleObj>
              </mc:Choice>
              <mc:Fallback>
                <p:oleObj name="Denklem" r:id="rId9" imgW="17143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221088"/>
                        <a:ext cx="4032448" cy="537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/>
          <p:cNvGraphicFramePr>
            <a:graphicFrameLocks noChangeAspect="1"/>
          </p:cNvGraphicFramePr>
          <p:nvPr/>
        </p:nvGraphicFramePr>
        <p:xfrm>
          <a:off x="4224338" y="4797425"/>
          <a:ext cx="30654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Denklem" r:id="rId11" imgW="1282680" imgH="228600" progId="Equation.3">
                  <p:embed/>
                </p:oleObj>
              </mc:Choice>
              <mc:Fallback>
                <p:oleObj name="Denklem" r:id="rId11" imgW="12826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797425"/>
                        <a:ext cx="306546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23528" y="620688"/>
          <a:ext cx="8283656" cy="61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Denklem" r:id="rId3" imgW="5968800" imgH="444240" progId="Equation.3">
                  <p:embed/>
                </p:oleObj>
              </mc:Choice>
              <mc:Fallback>
                <p:oleObj name="Denklem" r:id="rId3" imgW="59688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20688"/>
                        <a:ext cx="8283656" cy="616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1691680" y="1484784"/>
          <a:ext cx="908451" cy="46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0" name="Denklem" r:id="rId5" imgW="419040" imgH="215640" progId="Equation.3">
                  <p:embed/>
                </p:oleObj>
              </mc:Choice>
              <mc:Fallback>
                <p:oleObj name="Denklem" r:id="rId5" imgW="419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84784"/>
                        <a:ext cx="908451" cy="467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771800" y="1484784"/>
          <a:ext cx="877590" cy="43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Denklem" r:id="rId7" imgW="431640" imgH="215640" progId="Equation.3">
                  <p:embed/>
                </p:oleObj>
              </mc:Choice>
              <mc:Fallback>
                <p:oleObj name="Denklem" r:id="rId7" imgW="4316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484784"/>
                        <a:ext cx="877590" cy="438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851920" y="1484784"/>
          <a:ext cx="93503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2" name="Denklem" r:id="rId9" imgW="431640" imgH="228600" progId="Equation.3">
                  <p:embed/>
                </p:oleObj>
              </mc:Choice>
              <mc:Fallback>
                <p:oleObj name="Denklem" r:id="rId9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484784"/>
                        <a:ext cx="935037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5064125" y="1484313"/>
          <a:ext cx="93503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3" name="Denklem" r:id="rId11" imgW="431640" imgH="215640" progId="Equation.3">
                  <p:embed/>
                </p:oleObj>
              </mc:Choice>
              <mc:Fallback>
                <p:oleObj name="Denklem" r:id="rId11" imgW="4316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484313"/>
                        <a:ext cx="935038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1547664" y="2204864"/>
          <a:ext cx="341153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4" name="Denklem" r:id="rId13" imgW="1574640" imgH="444240" progId="Equation.3">
                  <p:embed/>
                </p:oleObj>
              </mc:Choice>
              <mc:Fallback>
                <p:oleObj name="Denklem" r:id="rId13" imgW="157464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04864"/>
                        <a:ext cx="3411538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5489575" y="2447925"/>
          <a:ext cx="8239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5" name="Denklem" r:id="rId15" imgW="380880" imgH="203040" progId="Equation.3">
                  <p:embed/>
                </p:oleObj>
              </mc:Choice>
              <mc:Fallback>
                <p:oleObj name="Denklem" r:id="rId15" imgW="3808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447925"/>
                        <a:ext cx="8239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Lineer Olarak Tam Ayrılamayan Verilerin İkili Sınıflaması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2"/>
            <a:ext cx="3888432" cy="21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5004048" y="1844824"/>
          <a:ext cx="2266291" cy="94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4" name="Denklem" r:id="rId4" imgW="1091880" imgH="457200" progId="Equation.3">
                  <p:embed/>
                </p:oleObj>
              </mc:Choice>
              <mc:Fallback>
                <p:oleObj name="Denklem" r:id="rId4" imgW="10918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844824"/>
                        <a:ext cx="2266291" cy="948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7380312" y="1916831"/>
          <a:ext cx="792088" cy="84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5" name="Denklem" r:id="rId6" imgW="469800" imgH="457200" progId="Equation.3">
                  <p:embed/>
                </p:oleObj>
              </mc:Choice>
              <mc:Fallback>
                <p:oleObj name="Denklem" r:id="rId6" imgW="4698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916831"/>
                        <a:ext cx="792088" cy="841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8316416" y="2060848"/>
          <a:ext cx="641728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6" name="Denklem" r:id="rId8" imgW="393480" imgH="228600" progId="Equation.3">
                  <p:embed/>
                </p:oleObj>
              </mc:Choice>
              <mc:Fallback>
                <p:oleObj name="Denklem" r:id="rId8" imgW="3934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416" y="2060848"/>
                        <a:ext cx="641728" cy="37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5004048" y="3212976"/>
          <a:ext cx="1829500" cy="64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7" name="Denklem" r:id="rId10" imgW="1218960" imgH="431640" progId="Equation.3">
                  <p:embed/>
                </p:oleObj>
              </mc:Choice>
              <mc:Fallback>
                <p:oleObj name="Denklem" r:id="rId10" imgW="1218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212976"/>
                        <a:ext cx="1829500" cy="647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6228184" y="4005064"/>
          <a:ext cx="2267744" cy="36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8" name="Denklem" r:id="rId12" imgW="1409400" imgH="228600" progId="Equation.3">
                  <p:embed/>
                </p:oleObj>
              </mc:Choice>
              <mc:Fallback>
                <p:oleObj name="Denklem" r:id="rId12" imgW="1409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005064"/>
                        <a:ext cx="2267744" cy="367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Metin kutusu"/>
          <p:cNvSpPr txBox="1"/>
          <p:nvPr/>
        </p:nvSpPr>
        <p:spPr>
          <a:xfrm>
            <a:off x="683568" y="407707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C, yanlış sınıflanmış veriler için kontrol parametresidir, o veriden uzaklığı arttıran ceza değeridir. </a:t>
            </a:r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4283968" y="4653136"/>
          <a:ext cx="1660128" cy="705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9" name="Denklem" r:id="rId14" imgW="1015920" imgH="431640" progId="Equation.3">
                  <p:embed/>
                </p:oleObj>
              </mc:Choice>
              <mc:Fallback>
                <p:oleObj name="Denklem" r:id="rId14" imgW="101592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653136"/>
                        <a:ext cx="1660128" cy="705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/>
        </p:nvGraphicFramePr>
        <p:xfrm>
          <a:off x="6372200" y="4653136"/>
          <a:ext cx="1296144" cy="105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0" name="Denklem" r:id="rId16" imgW="711000" imgH="660240" progId="Equation.3">
                  <p:embed/>
                </p:oleObj>
              </mc:Choice>
              <mc:Fallback>
                <p:oleObj name="Denklem" r:id="rId16" imgW="711000" imgH="660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653136"/>
                        <a:ext cx="1296144" cy="1056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Metin kutusu"/>
          <p:cNvSpPr txBox="1"/>
          <p:nvPr/>
        </p:nvSpPr>
        <p:spPr>
          <a:xfrm>
            <a:off x="1043608" y="558924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Destek vektörleri 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’dan büyük, C değerine eşit ya da küçük olan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Lagrange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ial" pitchFamily="34" charset="0"/>
              </a:rPr>
              <a:t> değerleridir.</a:t>
            </a:r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</a:t>
            </a:r>
            <a:endParaRPr lang="tr-TR" dirty="0"/>
          </a:p>
        </p:txBody>
      </p:sp>
      <p:sp>
        <p:nvSpPr>
          <p:cNvPr id="4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                                </a:t>
            </a:r>
            <a:r>
              <a:rPr lang="tr-TR" sz="2000" dirty="0" smtClean="0"/>
              <a:t>matrisi oluşturulur</a:t>
            </a:r>
            <a:r>
              <a:rPr lang="tr-TR" dirty="0" smtClean="0"/>
              <a:t>,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        </a:t>
            </a:r>
            <a:r>
              <a:rPr lang="tr-TR" sz="2000" dirty="0" smtClean="0"/>
              <a:t>değeri belirlenir,</a:t>
            </a:r>
            <a:endParaRPr lang="tr-TR" dirty="0" smtClean="0"/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                         ,               </a:t>
            </a:r>
            <a:r>
              <a:rPr lang="tr-TR" sz="2000" dirty="0" smtClean="0"/>
              <a:t> ve                       minimize edilir,</a:t>
            </a: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                    olan destek vektörler bulunur.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000" dirty="0" smtClean="0"/>
              <a:t>Her yeni x değeri, </a:t>
            </a:r>
            <a:endParaRPr lang="tr-T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sz="2000" dirty="0" smtClean="0"/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sz="2000" dirty="0" smtClean="0"/>
          </a:p>
        </p:txBody>
      </p:sp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1115616" y="1484784"/>
          <a:ext cx="2160240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3" name="Denklem" r:id="rId3" imgW="965160" imgH="241200" progId="Equation.3">
                  <p:embed/>
                </p:oleObj>
              </mc:Choice>
              <mc:Fallback>
                <p:oleObj name="Denklem" r:id="rId3" imgW="965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2160240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1115616" y="2472969"/>
          <a:ext cx="1656184" cy="703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4" name="Denklem" r:id="rId5" imgW="1015920" imgH="431640" progId="Equation.3">
                  <p:embed/>
                </p:oleObj>
              </mc:Choice>
              <mc:Fallback>
                <p:oleObj name="Denklem" r:id="rId5" imgW="1015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72969"/>
                        <a:ext cx="1656184" cy="703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111500" y="2781300"/>
          <a:ext cx="1196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5" name="Denklem" r:id="rId7" imgW="672840" imgH="228600" progId="Equation.3">
                  <p:embed/>
                </p:oleObj>
              </mc:Choice>
              <mc:Fallback>
                <p:oleObj name="Denklem" r:id="rId7" imgW="6728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781300"/>
                        <a:ext cx="11969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716016" y="2636912"/>
          <a:ext cx="12033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6" name="Denklem" r:id="rId9" imgW="711000" imgH="431640" progId="Equation.3">
                  <p:embed/>
                </p:oleObj>
              </mc:Choice>
              <mc:Fallback>
                <p:oleObj name="Denklem" r:id="rId9" imgW="7110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636912"/>
                        <a:ext cx="12033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1043608" y="3356992"/>
          <a:ext cx="1577578" cy="8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" name="Denklem" r:id="rId11" imgW="850680" imgH="431640" progId="Equation.3">
                  <p:embed/>
                </p:oleObj>
              </mc:Choice>
              <mc:Fallback>
                <p:oleObj name="Denklem" r:id="rId11" imgW="8506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356992"/>
                        <a:ext cx="1577578" cy="8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971600" y="4581128"/>
          <a:ext cx="1196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Denklem" r:id="rId13" imgW="672840" imgH="228600" progId="Equation.3">
                  <p:embed/>
                </p:oleObj>
              </mc:Choice>
              <mc:Fallback>
                <p:oleObj name="Denklem" r:id="rId13" imgW="6728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81128"/>
                        <a:ext cx="11969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971600" y="4869160"/>
          <a:ext cx="355441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" name="Denklem" r:id="rId15" imgW="2006280" imgH="431640" progId="Equation.3">
                  <p:embed/>
                </p:oleObj>
              </mc:Choice>
              <mc:Fallback>
                <p:oleObj name="Denklem" r:id="rId15" imgW="20062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869160"/>
                        <a:ext cx="3554413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Nesne"/>
          <p:cNvGraphicFramePr>
            <a:graphicFrameLocks noChangeAspect="1"/>
          </p:cNvGraphicFramePr>
          <p:nvPr/>
        </p:nvGraphicFramePr>
        <p:xfrm>
          <a:off x="2915816" y="5949280"/>
          <a:ext cx="3124595" cy="31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0" name="Denklem" r:id="rId17" imgW="1117440" imgH="203040" progId="Equation.3">
                  <p:embed/>
                </p:oleObj>
              </mc:Choice>
              <mc:Fallback>
                <p:oleObj name="Denklem" r:id="rId17" imgW="11174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949280"/>
                        <a:ext cx="3124595" cy="317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Nesne"/>
          <p:cNvGraphicFramePr>
            <a:graphicFrameLocks noChangeAspect="1"/>
          </p:cNvGraphicFramePr>
          <p:nvPr/>
        </p:nvGraphicFramePr>
        <p:xfrm>
          <a:off x="1115616" y="1988840"/>
          <a:ext cx="29222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1" name="Denklem" r:id="rId19" imgW="152280" imgH="177480" progId="Equation.3">
                  <p:embed/>
                </p:oleObj>
              </mc:Choice>
              <mc:Fallback>
                <p:oleObj name="Denklem" r:id="rId19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88840"/>
                        <a:ext cx="292224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Lineer olarak ayrılamayan veriler daha yüksek boyutlu uzayda gösterildiklerinde lineer olarak ayrılabilirler. Bunun için, </a:t>
            </a: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dönüşümleri kullanılmaktadır. </a:t>
            </a: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Örneğin;                  dönüşümü, </a:t>
            </a: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                                     ile elde edilir.</a:t>
            </a:r>
          </a:p>
          <a:p>
            <a:pPr>
              <a:buNone/>
            </a:pPr>
            <a:endParaRPr lang="tr-TR" sz="20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Ancak verilerin lineer oldukları uzaylar çok fazla büyük olabileceklerinden özellik uzaylarının sadece noktasal çarpımları kullanılmaktadır. Bu yönteme, “</a:t>
            </a: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kernel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6">
                    <a:lumMod val="10000"/>
                  </a:schemeClr>
                </a:solidFill>
              </a:rPr>
              <a:t>trick</a:t>
            </a:r>
            <a:r>
              <a:rPr lang="tr-TR" sz="2000" dirty="0" smtClean="0">
                <a:solidFill>
                  <a:schemeClr val="accent6">
                    <a:lumMod val="10000"/>
                  </a:schemeClr>
                </a:solidFill>
              </a:rPr>
              <a:t>” denilmektedir</a:t>
            </a:r>
            <a:r>
              <a:rPr lang="tr-TR" sz="2000" dirty="0" smtClean="0"/>
              <a:t>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Non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-Lineer İkili Sınıflama </a:t>
            </a:r>
            <a:b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Kernel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Fonksiyonları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827584" y="2132856"/>
          <a:ext cx="1471478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Denklem" r:id="rId3" imgW="647640" imgH="203040" progId="Equation.3">
                  <p:embed/>
                </p:oleObj>
              </mc:Choice>
              <mc:Fallback>
                <p:oleObj name="Denklem" r:id="rId3" imgW="647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1471478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1547664" y="2636912"/>
          <a:ext cx="103511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Denklem" r:id="rId5" imgW="583920" imgH="203040" progId="Equation.3">
                  <p:embed/>
                </p:oleObj>
              </mc:Choice>
              <mc:Fallback>
                <p:oleObj name="Denklem" r:id="rId5" imgW="583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636912"/>
                        <a:ext cx="1035115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2915816" y="2924944"/>
          <a:ext cx="3744416" cy="41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Denklem" r:id="rId7" imgW="2298600" imgH="253800" progId="Equation.3">
                  <p:embed/>
                </p:oleObj>
              </mc:Choice>
              <mc:Fallback>
                <p:oleObj name="Denklem" r:id="rId7" imgW="22986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24944"/>
                        <a:ext cx="3744416" cy="413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8" y="4664310"/>
            <a:ext cx="3528392" cy="203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Kernel</a:t>
            </a:r>
            <a:r>
              <a:rPr lang="tr-TR" dirty="0" smtClean="0"/>
              <a:t> Fonksiyonları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467544" y="1556794"/>
          <a:ext cx="5040560" cy="63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Denklem" r:id="rId3" imgW="1523880" imgH="241200" progId="Equation.3">
                  <p:embed/>
                </p:oleObj>
              </mc:Choice>
              <mc:Fallback>
                <p:oleObj name="Denklem" r:id="rId3" imgW="1523880" imgH="24120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4"/>
                        <a:ext cx="5040560" cy="632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539552" y="234888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RBF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Kernel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Polinom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Kernel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Sigmoidal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Kernel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1835696" y="2564904"/>
          <a:ext cx="2304256" cy="926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7" name="Denklem" r:id="rId5" imgW="1295280" imgH="520560" progId="Equation.3">
                  <p:embed/>
                </p:oleObj>
              </mc:Choice>
              <mc:Fallback>
                <p:oleObj name="Denklem" r:id="rId5" imgW="1295280" imgH="520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564904"/>
                        <a:ext cx="2304256" cy="926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2051720" y="4149080"/>
          <a:ext cx="3024335" cy="53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8" name="Denklem" r:id="rId7" imgW="1447560" imgH="253800" progId="Equation.3">
                  <p:embed/>
                </p:oleObj>
              </mc:Choice>
              <mc:Fallback>
                <p:oleObj name="Denklem" r:id="rId7" imgW="14475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149080"/>
                        <a:ext cx="3024335" cy="5305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2051721" y="5445224"/>
          <a:ext cx="4032448" cy="52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9" name="Denklem" r:id="rId9" imgW="1866600" imgH="241200" progId="Equation.3">
                  <p:embed/>
                </p:oleObj>
              </mc:Choice>
              <mc:Fallback>
                <p:oleObj name="Denklem" r:id="rId9" imgW="1866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1" y="5445224"/>
                        <a:ext cx="4032448" cy="5212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395536" y="476673"/>
          <a:ext cx="5256584" cy="89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Denklem" r:id="rId3" imgW="2603160" imgH="444240" progId="Equation.3">
                  <p:embed/>
                </p:oleObj>
              </mc:Choice>
              <mc:Fallback>
                <p:oleObj name="Denklem" r:id="rId3" imgW="2603160" imgH="44424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6673"/>
                        <a:ext cx="5256584" cy="89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5796136" y="548680"/>
          <a:ext cx="1219696" cy="740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5" name="Denklem" r:id="rId5" imgW="711000" imgH="431640" progId="Equation.3">
                  <p:embed/>
                </p:oleObj>
              </mc:Choice>
              <mc:Fallback>
                <p:oleObj name="Denklem" r:id="rId5" imgW="7110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48680"/>
                        <a:ext cx="1219696" cy="740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7236296" y="620688"/>
          <a:ext cx="1067296" cy="60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6" name="Denklem" r:id="rId7" imgW="406080" imgH="228600" progId="Equation.3">
                  <p:embed/>
                </p:oleObj>
              </mc:Choice>
              <mc:Fallback>
                <p:oleObj name="Denklem" r:id="rId7" imgW="406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620688"/>
                        <a:ext cx="1067296" cy="600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683568" y="1772816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w değerinin bulunması için, yüksek boyutlu uzayda gösterim gerekeceği için direkt olarak karar fonksiyonu kullanılmaktadır;</a:t>
            </a: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                        destek vektörleri bulunur;</a:t>
            </a:r>
          </a:p>
        </p:txBody>
      </p:sp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043608" y="2924944"/>
          <a:ext cx="4724350" cy="23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Denklem" r:id="rId9" imgW="2247840" imgH="1117440" progId="Equation.3">
                  <p:embed/>
                </p:oleObj>
              </mc:Choice>
              <mc:Fallback>
                <p:oleObj name="Denklem" r:id="rId9" imgW="2247840" imgH="1117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24944"/>
                        <a:ext cx="4724350" cy="2348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827584" y="4005064"/>
          <a:ext cx="1080120" cy="36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Denklem" r:id="rId11" imgW="672840" imgH="228600" progId="Equation.3">
                  <p:embed/>
                </p:oleObj>
              </mc:Choice>
              <mc:Fallback>
                <p:oleObj name="Denklem" r:id="rId11" imgW="6728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005064"/>
                        <a:ext cx="1080120" cy="366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Regresyon için SVM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827584" y="1556792"/>
          <a:ext cx="100811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name="Denklem" r:id="rId3" imgW="457200" imgH="228600" progId="Equation.3">
                  <p:embed/>
                </p:oleObj>
              </mc:Choice>
              <mc:Fallback>
                <p:oleObj name="Denklem" r:id="rId3" imgW="457200" imgH="22860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56792"/>
                        <a:ext cx="100811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979712" y="162880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i=1,…….L;    </a:t>
            </a:r>
            <a:endParaRPr lang="tr-TR" dirty="0"/>
          </a:p>
        </p:txBody>
      </p:sp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3275856" y="1628800"/>
          <a:ext cx="641598" cy="34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0" name="Denklem" r:id="rId5" imgW="419040" imgH="228600" progId="Equation.3">
                  <p:embed/>
                </p:oleObj>
              </mc:Choice>
              <mc:Fallback>
                <p:oleObj name="Denklem" r:id="rId5" imgW="419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628800"/>
                        <a:ext cx="641598" cy="34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4038600" y="1628775"/>
          <a:ext cx="7000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1" name="Denklem" r:id="rId7" imgW="457200" imgH="228600" progId="Equation.3">
                  <p:embed/>
                </p:oleObj>
              </mc:Choice>
              <mc:Fallback>
                <p:oleObj name="Denklem" r:id="rId7" imgW="457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28775"/>
                        <a:ext cx="700088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899592" y="3068960"/>
          <a:ext cx="1204838" cy="33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2" name="Denklem" r:id="rId9" imgW="825480" imgH="228600" progId="Equation.3">
                  <p:embed/>
                </p:oleObj>
              </mc:Choice>
              <mc:Fallback>
                <p:oleObj name="Denklem" r:id="rId9" imgW="825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068960"/>
                        <a:ext cx="1204838" cy="333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5" y="1988840"/>
            <a:ext cx="381793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Metin kutusu"/>
          <p:cNvSpPr txBox="1"/>
          <p:nvPr/>
        </p:nvSpPr>
        <p:spPr>
          <a:xfrm>
            <a:off x="323528" y="3573016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Regresyondaki cezalandırma yöntemi, sınıflandırmadan farklı olarak, bir hata toleransı tanımlanmaktadır.</a:t>
            </a:r>
          </a:p>
          <a:p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Bir diğer farklılık ise,      sınırlarının dışında kalan çıkışlar için pozitif ve negatif olmak üzere iki esneklik katsayısı bulunur.</a:t>
            </a:r>
            <a:endParaRPr lang="tr-TR" sz="1600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11" name="10 Nesne"/>
          <p:cNvGraphicFramePr>
            <a:graphicFrameLocks noChangeAspect="1"/>
          </p:cNvGraphicFramePr>
          <p:nvPr/>
        </p:nvGraphicFramePr>
        <p:xfrm>
          <a:off x="2267744" y="4365104"/>
          <a:ext cx="91810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Denklem" r:id="rId12" imgW="647640" imgH="253800" progId="Equation.3">
                  <p:embed/>
                </p:oleObj>
              </mc:Choice>
              <mc:Fallback>
                <p:oleObj name="Denklem" r:id="rId12" imgW="6476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365104"/>
                        <a:ext cx="918102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2267744" y="4869160"/>
          <a:ext cx="180975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4" name="Denklem" r:id="rId14" imgW="126720" imgH="126720" progId="Equation.3">
                  <p:embed/>
                </p:oleObj>
              </mc:Choice>
              <mc:Fallback>
                <p:oleObj name="Denklem" r:id="rId14" imgW="126720" imgH="126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869160"/>
                        <a:ext cx="180975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Nesne"/>
          <p:cNvGraphicFramePr>
            <a:graphicFrameLocks noChangeAspect="1"/>
          </p:cNvGraphicFramePr>
          <p:nvPr/>
        </p:nvGraphicFramePr>
        <p:xfrm>
          <a:off x="4139952" y="4365104"/>
          <a:ext cx="1512168" cy="83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5" name="Denklem" r:id="rId16" imgW="876240" imgH="482400" progId="Equation.3">
                  <p:embed/>
                </p:oleObj>
              </mc:Choice>
              <mc:Fallback>
                <p:oleObj name="Denklem" r:id="rId16" imgW="87624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365104"/>
                        <a:ext cx="1512168" cy="83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Metin kutusu"/>
          <p:cNvSpPr txBox="1"/>
          <p:nvPr/>
        </p:nvSpPr>
        <p:spPr>
          <a:xfrm>
            <a:off x="3563888" y="54452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Hata fonksiyonu: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15" name="14 Nesne"/>
          <p:cNvGraphicFramePr>
            <a:graphicFrameLocks noChangeAspect="1"/>
          </p:cNvGraphicFramePr>
          <p:nvPr/>
        </p:nvGraphicFramePr>
        <p:xfrm>
          <a:off x="5508104" y="5301208"/>
          <a:ext cx="2016224" cy="623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6" name="Denklem" r:id="rId18" imgW="1396800" imgH="431640" progId="Equation.3">
                  <p:embed/>
                </p:oleObj>
              </mc:Choice>
              <mc:Fallback>
                <p:oleObj name="Denklem" r:id="rId18" imgW="139680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301208"/>
                        <a:ext cx="2016224" cy="623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Nesne"/>
          <p:cNvGraphicFramePr>
            <a:graphicFrameLocks noChangeAspect="1"/>
          </p:cNvGraphicFramePr>
          <p:nvPr/>
        </p:nvGraphicFramePr>
        <p:xfrm>
          <a:off x="7740352" y="5373216"/>
          <a:ext cx="648072" cy="686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7" name="Denklem" r:id="rId20" imgW="431640" imgH="457200" progId="Equation.3">
                  <p:embed/>
                </p:oleObj>
              </mc:Choice>
              <mc:Fallback>
                <p:oleObj name="Denklem" r:id="rId20" imgW="43164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373216"/>
                        <a:ext cx="648072" cy="686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Çok boyutlu uzayda bir veya birden fazla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hiperdüzlem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oluşturur.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Hiperdüzlemlerin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özelliği, maksimum “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margin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” e sahip olmalarıdır.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Uygulama Alanları: </a:t>
            </a:r>
          </a:p>
          <a:p>
            <a:pPr lvl="8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Biyoinformatik</a:t>
            </a:r>
            <a:endParaRPr lang="tr-TR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lvl="8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Veri madenciliği</a:t>
            </a:r>
          </a:p>
          <a:p>
            <a:pPr lvl="8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Yüz tanıma</a:t>
            </a:r>
          </a:p>
          <a:p>
            <a:pPr lvl="8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Görüntü İşleme.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/>
          </a:bodyPr>
          <a:lstStyle/>
          <a:p>
            <a:r>
              <a:rPr lang="tr-TR" sz="1800" dirty="0" err="1" smtClean="0">
                <a:solidFill>
                  <a:schemeClr val="accent6">
                    <a:lumMod val="10000"/>
                  </a:schemeClr>
                </a:solidFill>
              </a:rPr>
              <a:t>Lagrange</a:t>
            </a:r>
            <a:r>
              <a:rPr lang="tr-TR" sz="1800" dirty="0" smtClean="0">
                <a:solidFill>
                  <a:schemeClr val="accent6">
                    <a:lumMod val="10000"/>
                  </a:schemeClr>
                </a:solidFill>
              </a:rPr>
              <a:t> çarpımları;</a:t>
            </a: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323528" y="908720"/>
          <a:ext cx="7965307" cy="12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Denklem" r:id="rId3" imgW="5778360" imgH="901440" progId="Equation.3">
                  <p:embed/>
                </p:oleObj>
              </mc:Choice>
              <mc:Fallback>
                <p:oleObj name="Denklem" r:id="rId3" imgW="5778360" imgH="901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08720"/>
                        <a:ext cx="7965307" cy="12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467544" y="2492896"/>
          <a:ext cx="6785773" cy="7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Denklem" r:id="rId5" imgW="4152600" imgH="444240" progId="Equation.3">
                  <p:embed/>
                </p:oleObj>
              </mc:Choice>
              <mc:Fallback>
                <p:oleObj name="Denklem" r:id="rId5" imgW="41526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92896"/>
                        <a:ext cx="6785773" cy="726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539552" y="3356992"/>
          <a:ext cx="1600820" cy="1444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Denklem" r:id="rId7" imgW="1041120" imgH="939600" progId="Equation.3">
                  <p:embed/>
                </p:oleObj>
              </mc:Choice>
              <mc:Fallback>
                <p:oleObj name="Denklem" r:id="rId7" imgW="104112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356992"/>
                        <a:ext cx="1600820" cy="1444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3923928" y="3717032"/>
          <a:ext cx="3028050" cy="719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7" name="Denklem" r:id="rId9" imgW="1815840" imgH="431640" progId="Equation.3">
                  <p:embed/>
                </p:oleObj>
              </mc:Choice>
              <mc:Fallback>
                <p:oleObj name="Denklem" r:id="rId9" imgW="1815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717032"/>
                        <a:ext cx="3028050" cy="719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3923928" y="465313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Destek Vektörleri; </a:t>
            </a:r>
            <a:endParaRPr lang="tr-TR" dirty="0"/>
          </a:p>
        </p:txBody>
      </p:sp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4788024" y="5013176"/>
          <a:ext cx="1806805" cy="408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8" name="Denklem" r:id="rId11" imgW="1066680" imgH="241200" progId="Equation.3">
                  <p:embed/>
                </p:oleObj>
              </mc:Choice>
              <mc:Fallback>
                <p:oleObj name="Denklem" r:id="rId11" imgW="10666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5013176"/>
                        <a:ext cx="1806805" cy="408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Nesne"/>
          <p:cNvGraphicFramePr>
            <a:graphicFrameLocks noChangeAspect="1"/>
          </p:cNvGraphicFramePr>
          <p:nvPr/>
        </p:nvGraphicFramePr>
        <p:xfrm>
          <a:off x="2987824" y="5589240"/>
          <a:ext cx="3805741" cy="73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" name="Denklem" r:id="rId13" imgW="2374560" imgH="457200" progId="Equation.3">
                  <p:embed/>
                </p:oleObj>
              </mc:Choice>
              <mc:Fallback>
                <p:oleObj name="Denklem" r:id="rId13" imgW="237456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589240"/>
                        <a:ext cx="3805741" cy="732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Kernel</a:t>
            </a:r>
            <a:r>
              <a:rPr lang="tr-TR" dirty="0" smtClean="0"/>
              <a:t> </a:t>
            </a:r>
            <a:r>
              <a:rPr lang="tr-TR" dirty="0" err="1" smtClean="0"/>
              <a:t>Adatron</a:t>
            </a:r>
            <a:r>
              <a:rPr lang="tr-TR" dirty="0" smtClean="0"/>
              <a:t> Algoritması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 noChangeAspect="1"/>
          </p:cNvGraphicFramePr>
          <p:nvPr>
            <p:ph idx="1"/>
          </p:nvPr>
        </p:nvGraphicFramePr>
        <p:xfrm>
          <a:off x="539552" y="1484784"/>
          <a:ext cx="3744416" cy="47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Denklem" r:id="rId3" imgW="1714320" imgH="215640" progId="Equation.3">
                  <p:embed/>
                </p:oleObj>
              </mc:Choice>
              <mc:Fallback>
                <p:oleObj name="Denklem" r:id="rId3" imgW="1714320" imgH="215640" progId="Equation.3">
                  <p:embed/>
                  <p:pic>
                    <p:nvPicPr>
                      <p:cNvPr id="0" name="3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84784"/>
                        <a:ext cx="3744416" cy="471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Nesne"/>
          <p:cNvGraphicFramePr>
            <a:graphicFrameLocks noChangeAspect="1"/>
          </p:cNvGraphicFramePr>
          <p:nvPr/>
        </p:nvGraphicFramePr>
        <p:xfrm>
          <a:off x="827584" y="2420888"/>
          <a:ext cx="2316584" cy="115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Denklem" r:id="rId5" imgW="1320480" imgH="660240" progId="Equation.3">
                  <p:embed/>
                </p:oleObj>
              </mc:Choice>
              <mc:Fallback>
                <p:oleObj name="Denklem" r:id="rId5" imgW="132048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20888"/>
                        <a:ext cx="2316584" cy="1158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79512" y="148478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                       ile eğitime başlanır.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    değeri hesaplanır,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</a:t>
            </a: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a)</a:t>
            </a:r>
          </a:p>
          <a:p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b)</a:t>
            </a: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Yeni eşik değeri belirlenir;</a:t>
            </a: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ile gösterilen sınıfa ait  </a:t>
            </a:r>
          </a:p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                                                   ile gösterilen sınıfa ait      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7" name="6 Nesne"/>
          <p:cNvGraphicFramePr>
            <a:graphicFrameLocks noChangeAspect="1"/>
          </p:cNvGraphicFramePr>
          <p:nvPr/>
        </p:nvGraphicFramePr>
        <p:xfrm>
          <a:off x="683568" y="3645024"/>
          <a:ext cx="2304256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Denklem" r:id="rId7" imgW="901440" imgH="457200" progId="Equation.3">
                  <p:embed/>
                </p:oleObj>
              </mc:Choice>
              <mc:Fallback>
                <p:oleObj name="Denklem" r:id="rId7" imgW="9014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45024"/>
                        <a:ext cx="2304256" cy="792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Nesne"/>
          <p:cNvGraphicFramePr>
            <a:graphicFrameLocks noChangeAspect="1"/>
          </p:cNvGraphicFramePr>
          <p:nvPr/>
        </p:nvGraphicFramePr>
        <p:xfrm>
          <a:off x="1979712" y="4509120"/>
          <a:ext cx="275030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Denklem" r:id="rId9" imgW="1587240" imgH="457200" progId="Equation.3">
                  <p:embed/>
                </p:oleObj>
              </mc:Choice>
              <mc:Fallback>
                <p:oleObj name="Denklem" r:id="rId9" imgW="15872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09120"/>
                        <a:ext cx="2750306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Nesne"/>
          <p:cNvGraphicFramePr>
            <a:graphicFrameLocks noChangeAspect="1"/>
          </p:cNvGraphicFramePr>
          <p:nvPr/>
        </p:nvGraphicFramePr>
        <p:xfrm>
          <a:off x="3275857" y="5517232"/>
          <a:ext cx="2016223" cy="110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Denklem" r:id="rId11" imgW="1765080" imgH="888840" progId="Equation.3">
                  <p:embed/>
                </p:oleObj>
              </mc:Choice>
              <mc:Fallback>
                <p:oleObj name="Denklem" r:id="rId11" imgW="1765080" imgH="888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7" y="5517232"/>
                        <a:ext cx="2016223" cy="1105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İterasyon</a:t>
            </a:r>
            <a:r>
              <a:rPr lang="tr-TR" dirty="0" smtClean="0"/>
              <a:t> sayısı tamamlanmış veya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                       1 ‘e </a:t>
            </a:r>
            <a:r>
              <a:rPr lang="tr-TR" dirty="0" err="1" smtClean="0"/>
              <a:t>ulaşmmışsa</a:t>
            </a:r>
            <a:r>
              <a:rPr lang="tr-TR" dirty="0" smtClean="0"/>
              <a:t> çık.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331640" y="1556792"/>
          <a:ext cx="3503114" cy="84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Denklem" r:id="rId3" imgW="1777680" imgH="393480" progId="Equation.3">
                  <p:embed/>
                </p:oleObj>
              </mc:Choice>
              <mc:Fallback>
                <p:oleObj name="Denklem" r:id="rId3" imgW="1777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2"/>
                        <a:ext cx="3503114" cy="846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En etkili ve sınıflamada en çok kullanılan araçtır, diğer yöntemlere göre avantajları bulunmaktadır.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Convex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optimization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problemine dayanmaktadır;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quadratic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kriterle lineer kısıtları bulunmaktadır. Bu nedenle lokal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minima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problemi bulunmamaktadır.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Çok büyük veri setlerinde de başarılı olmaktadır.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Kernel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yöntemleriyle lineer olmayan sınıflamada da başarılıdır.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SVM ‘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nin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Özellikleri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Kernel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fonksiyonunun seçimi,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Büyük eğitim verileri olmasına rağmen test aşamasında hızı düşürmemek için az sayıda destek vektörlerinin seçilmesi,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Çok sınıflı SVM sınıflayıcılar için optimal tasarım için araştırmalar devam etmektedir.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SVM ‘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nin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Kısıtları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Support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Vector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Machines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Explained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Tristan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Fletcher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2009, www.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cs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ucl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ac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.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uk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/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sta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/T.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Fletcher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/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The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Nonlinear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Workbook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3rd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Edition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Willi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Hans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Steeb</a:t>
            </a:r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L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ecture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Notes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On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Support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Vector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Machines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10000"/>
                  </a:schemeClr>
                </a:solidFill>
              </a:rPr>
              <a:t>Choongrak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Kim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 2010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Department of Statistics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Pusan National University</a:t>
            </a:r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Support Vector Machines: Theory and Applications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Lipo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sz="1600" dirty="0" err="1" smtClean="0">
                <a:solidFill>
                  <a:schemeClr val="accent6">
                    <a:lumMod val="10000"/>
                  </a:schemeClr>
                </a:solidFill>
              </a:rPr>
              <a:t>Wang</a:t>
            </a:r>
            <a:r>
              <a:rPr lang="tr-TR" sz="1600" dirty="0" smtClean="0">
                <a:solidFill>
                  <a:schemeClr val="accent6">
                    <a:lumMod val="10000"/>
                  </a:schemeClr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6">
                    <a:lumMod val="10000"/>
                  </a:schemeClr>
                </a:solidFill>
              </a:rPr>
              <a:t>Studies in Fuzziness and Soft Computing, Volume 177</a:t>
            </a:r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None/>
            </a:pPr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16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tr-TR" sz="16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Referanslar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SVM,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sınıflama problemlerini çözen,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sınıf sınırlarının daha esnek gösterimini kullanan,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otomatik karmaşıklık kontrolü kullanan,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polinominal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sürede bulunabilen </a:t>
            </a:r>
            <a:r>
              <a:rPr lang="tr-TR" u="sng" dirty="0" smtClean="0">
                <a:solidFill>
                  <a:schemeClr val="accent6">
                    <a:lumMod val="10000"/>
                  </a:schemeClr>
                </a:solidFill>
              </a:rPr>
              <a:t>tek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bir </a:t>
            </a:r>
            <a:r>
              <a:rPr lang="tr-TR" u="sng" dirty="0" smtClean="0">
                <a:solidFill>
                  <a:schemeClr val="accent6">
                    <a:lumMod val="10000"/>
                  </a:schemeClr>
                </a:solidFill>
              </a:rPr>
              <a:t>global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minimuma sahip olan makine öğrenmesi algoritmasıdır.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Kullanımı kolaydır,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Genelleme performansı iyidir,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çok küçük değişikliklerle aynı algoritma kullanılarak birçok problem çözülebilir.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Klasik Yaklaşımlardan Farkı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Klasik yaklaşımda,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Veriler bir dizi lineer parametreli fonksiyonlarla modellenir.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Verilerin olasılık bileşenleri, normal olasılık dağılım kurallarıdır  ve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Gaussian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fonksiyonu kullanılmaktadır. 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Parametre tahminleri maksimum benzerlik yöntemine bağlıdır;  böylece uygulamalarda karesel hata toplamının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minimizasyonu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işleminde maliyet azaltılır.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Modele uygun yapı seçilir; örneğin,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polinominal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, HL nöron sayısı, </a:t>
            </a:r>
            <a:r>
              <a:rPr lang="tr-TR" sz="2400" dirty="0" err="1" smtClean="0">
                <a:solidFill>
                  <a:schemeClr val="accent6">
                    <a:lumMod val="10000"/>
                  </a:schemeClr>
                </a:solidFill>
              </a:rPr>
              <a:t>fuzzy</a:t>
            </a: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modeldeki kural sayısı. 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Tahmini hata sabit tutularak, eğitim verilerindeki hata minimize edilir.</a:t>
            </a:r>
            <a:endParaRPr lang="tr-TR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240360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 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SVM ise,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 Yüksek boyutlu ve dağınıktır. 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 Klasik modellerin aksine parametreler önceden tanımlı değildir ve sayısı eğitim verilerine göre değişir. </a:t>
            </a:r>
          </a:p>
          <a:p>
            <a:pPr lvl="6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accent6">
                    <a:lumMod val="10000"/>
                  </a:schemeClr>
                </a:solidFill>
              </a:rPr>
              <a:t>  Eğitim verilerindeki hata değeri sabit tutularak, güven aralığı minimize edilir. 	</a:t>
            </a:r>
            <a:endParaRPr lang="tr-TR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23527" y="4365104"/>
          <a:ext cx="8280921" cy="1800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81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MLP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RBF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SVM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301208"/>
            <a:ext cx="2520280" cy="758753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373216"/>
            <a:ext cx="2952328" cy="648072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5229200"/>
            <a:ext cx="2088232" cy="85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tr-TR" dirty="0" smtClean="0"/>
              <a:t>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Hiperdüzlem</a:t>
            </a: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None/>
            </a:pPr>
            <a:endParaRPr lang="tr-TR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Temel Kavramlar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043608" y="314096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denklemiyle tanımlanır.  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755576" y="36450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x1, x2 noktaları H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hiperdüzleminde</a:t>
            </a: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olsun.     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755576" y="2276872"/>
          <a:ext cx="4434408" cy="702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Denklem" r:id="rId3" imgW="1523880" imgH="241200" progId="Equation.3">
                  <p:embed/>
                </p:oleObj>
              </mc:Choice>
              <mc:Fallback>
                <p:oleObj name="Denklem" r:id="rId3" imgW="152388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76872"/>
                        <a:ext cx="4434408" cy="702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Nesne"/>
          <p:cNvGraphicFramePr>
            <a:graphicFrameLocks noChangeAspect="1"/>
          </p:cNvGraphicFramePr>
          <p:nvPr/>
        </p:nvGraphicFramePr>
        <p:xfrm>
          <a:off x="971600" y="4221088"/>
          <a:ext cx="3476583" cy="83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Denklem" r:id="rId5" imgW="952200" imgH="228600" progId="Equation.3">
                  <p:embed/>
                </p:oleObj>
              </mc:Choice>
              <mc:Fallback>
                <p:oleObj name="Denklem" r:id="rId5" imgW="9522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21088"/>
                        <a:ext cx="3476583" cy="83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Metin kutusu"/>
          <p:cNvSpPr txBox="1"/>
          <p:nvPr/>
        </p:nvSpPr>
        <p:spPr>
          <a:xfrm>
            <a:off x="4644008" y="44371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ve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graphicFrame>
        <p:nvGraphicFramePr>
          <p:cNvPr id="20" name="19 Nesne"/>
          <p:cNvGraphicFramePr>
            <a:graphicFrameLocks noChangeAspect="1"/>
          </p:cNvGraphicFramePr>
          <p:nvPr/>
        </p:nvGraphicFramePr>
        <p:xfrm>
          <a:off x="5148064" y="3789040"/>
          <a:ext cx="1800200" cy="1400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Denklem" r:id="rId7" imgW="571320" imgH="444240" progId="Equation.3">
                  <p:embed/>
                </p:oleObj>
              </mc:Choice>
              <mc:Fallback>
                <p:oleObj name="Denklem" r:id="rId7" imgW="57132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789040"/>
                        <a:ext cx="1800200" cy="14001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Metin kutusu"/>
          <p:cNvSpPr txBox="1"/>
          <p:nvPr/>
        </p:nvSpPr>
        <p:spPr>
          <a:xfrm>
            <a:off x="7524328" y="43651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normaldir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Herhangi bir x noktasından bu düzleme uzaklık;</a:t>
            </a:r>
          </a:p>
          <a:p>
            <a:pPr>
              <a:buNone/>
            </a:pPr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            düzlemde bir nokta,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3 Nesne"/>
          <p:cNvGraphicFramePr>
            <a:graphicFrameLocks noChangeAspect="1"/>
          </p:cNvGraphicFramePr>
          <p:nvPr/>
        </p:nvGraphicFramePr>
        <p:xfrm>
          <a:off x="899592" y="2132856"/>
          <a:ext cx="585798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Denklem" r:id="rId3" imgW="2425680" imgH="685800" progId="Equation.3">
                  <p:embed/>
                </p:oleObj>
              </mc:Choice>
              <mc:Fallback>
                <p:oleObj name="Denklem" r:id="rId3" imgW="242568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132856"/>
                        <a:ext cx="5857984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755576" y="1340768"/>
          <a:ext cx="432048" cy="59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Denklem" r:id="rId5" imgW="164880" imgH="228600" progId="Equation.3">
                  <p:embed/>
                </p:oleObj>
              </mc:Choice>
              <mc:Fallback>
                <p:oleObj name="Denklem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340768"/>
                        <a:ext cx="432048" cy="598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SVM </a:t>
            </a:r>
            <a:r>
              <a:rPr lang="tr-TR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Margin</a:t>
            </a:r>
            <a:r>
              <a:rPr lang="tr-TR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Kavramı</a:t>
            </a:r>
            <a:endParaRPr lang="tr-TR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7"/>
            <a:ext cx="6624736" cy="279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Nesne"/>
          <p:cNvGraphicFramePr>
            <a:graphicFrameLocks noChangeAspect="1"/>
          </p:cNvGraphicFramePr>
          <p:nvPr/>
        </p:nvGraphicFramePr>
        <p:xfrm>
          <a:off x="1979712" y="4509120"/>
          <a:ext cx="2481932" cy="216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enklem" r:id="rId4" imgW="787320" imgH="685800" progId="Equation.3">
                  <p:embed/>
                </p:oleObj>
              </mc:Choice>
              <mc:Fallback>
                <p:oleObj name="Denklem" r:id="rId4" imgW="78732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09120"/>
                        <a:ext cx="2481932" cy="2161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2843808" y="472514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Düzleme en yakın negatif noktalardan düzleme olan en kısa mesafe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843808" y="537321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Düzleme en yakın pozitif noktalardan düzleme olan en kısa mesafe</a:t>
            </a:r>
            <a:endParaRPr lang="tr-TR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427984" y="602128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10000"/>
                  </a:schemeClr>
                </a:solidFill>
              </a:rPr>
              <a:t>Düzlemin </a:t>
            </a:r>
            <a:r>
              <a:rPr lang="tr-TR" dirty="0" err="1" smtClean="0">
                <a:solidFill>
                  <a:schemeClr val="accent6">
                    <a:lumMod val="10000"/>
                  </a:schemeClr>
                </a:solidFill>
              </a:rPr>
              <a:t>marginidir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Özel 1">
      <a:dk1>
        <a:sysClr val="windowText" lastClr="000000"/>
      </a:dk1>
      <a:lt1>
        <a:srgbClr val="55835B"/>
      </a:lt1>
      <a:dk2>
        <a:srgbClr val="FFFFCC"/>
      </a:dk2>
      <a:lt2>
        <a:srgbClr val="898E56"/>
      </a:lt2>
      <a:accent1>
        <a:srgbClr val="72A376"/>
      </a:accent1>
      <a:accent2>
        <a:srgbClr val="8FB694"/>
      </a:accent2>
      <a:accent3>
        <a:srgbClr val="55835B"/>
      </a:accent3>
      <a:accent4>
        <a:srgbClr val="8FB694"/>
      </a:accent4>
      <a:accent5>
        <a:srgbClr val="898E56"/>
      </a:accent5>
      <a:accent6>
        <a:srgbClr val="FFFFCC"/>
      </a:accent6>
      <a:hlink>
        <a:srgbClr val="F5F3EA"/>
      </a:hlink>
      <a:folHlink>
        <a:srgbClr val="97947B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3902</TotalTime>
  <Words>1183</Words>
  <Application>Microsoft Office PowerPoint</Application>
  <PresentationFormat>On-screen Show (4:3)</PresentationFormat>
  <Paragraphs>281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Constantia</vt:lpstr>
      <vt:lpstr>Wingdings</vt:lpstr>
      <vt:lpstr>Wingdings 2</vt:lpstr>
      <vt:lpstr>Kağıt</vt:lpstr>
      <vt:lpstr>Denklem</vt:lpstr>
      <vt:lpstr>PowerPoint Presentation</vt:lpstr>
      <vt:lpstr>SVM Nedir ?</vt:lpstr>
      <vt:lpstr>PowerPoint Presentation</vt:lpstr>
      <vt:lpstr>PowerPoint Presentation</vt:lpstr>
      <vt:lpstr>Klasik Yaklaşımlardan Farkı</vt:lpstr>
      <vt:lpstr>PowerPoint Presentation</vt:lpstr>
      <vt:lpstr>Temel Kavramlar</vt:lpstr>
      <vt:lpstr>PowerPoint Presentation</vt:lpstr>
      <vt:lpstr>SVM Margin Kavramı</vt:lpstr>
      <vt:lpstr>Quadratic Programlama</vt:lpstr>
      <vt:lpstr>Lagrange Çarpımları</vt:lpstr>
      <vt:lpstr>PowerPoint Presentation</vt:lpstr>
      <vt:lpstr>Karush-Kuhn-Tucker Conditions</vt:lpstr>
      <vt:lpstr>PowerPoint Presentation</vt:lpstr>
      <vt:lpstr>PowerPoint Presentation</vt:lpstr>
      <vt:lpstr>Örnek:</vt:lpstr>
      <vt:lpstr>Lineer Ayrılabilir Verilerde SVM  İkili Sınıflama</vt:lpstr>
      <vt:lpstr>PowerPoint Presentation</vt:lpstr>
      <vt:lpstr>PowerPoint Presentation</vt:lpstr>
      <vt:lpstr>PowerPoint Presentation</vt:lpstr>
      <vt:lpstr>Algoritma:</vt:lpstr>
      <vt:lpstr>Örnek: AND Kapısı</vt:lpstr>
      <vt:lpstr>PowerPoint Presentation</vt:lpstr>
      <vt:lpstr>Lineer Olarak Tam Ayrılamayan Verilerin İkili Sınıflaması</vt:lpstr>
      <vt:lpstr>Algoritma</vt:lpstr>
      <vt:lpstr> Non-Lineer İkili Sınıflama  Kernel Fonksiyonları</vt:lpstr>
      <vt:lpstr>Kernel Fonksiyonları</vt:lpstr>
      <vt:lpstr>PowerPoint Presentation</vt:lpstr>
      <vt:lpstr>Regresyon için SVM</vt:lpstr>
      <vt:lpstr>PowerPoint Presentation</vt:lpstr>
      <vt:lpstr>Kernel Adatron Algoritması</vt:lpstr>
      <vt:lpstr>PowerPoint Presentation</vt:lpstr>
      <vt:lpstr>SVM ‘nin Özellikleri</vt:lpstr>
      <vt:lpstr>SVM ‘nin Kısıtları</vt:lpstr>
      <vt:lpstr>Referanslar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MELIS</dc:creator>
  <cp:lastModifiedBy>Admin</cp:lastModifiedBy>
  <cp:revision>245</cp:revision>
  <dcterms:created xsi:type="dcterms:W3CDTF">2010-12-24T20:32:43Z</dcterms:created>
  <dcterms:modified xsi:type="dcterms:W3CDTF">2016-12-27T10:43:15Z</dcterms:modified>
</cp:coreProperties>
</file>