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2"/>
  </p:notesMasterIdLst>
  <p:sldIdLst>
    <p:sldId id="256" r:id="rId2"/>
    <p:sldId id="257" r:id="rId3"/>
    <p:sldId id="258" r:id="rId4"/>
    <p:sldId id="268" r:id="rId5"/>
    <p:sldId id="266" r:id="rId6"/>
    <p:sldId id="270" r:id="rId7"/>
    <p:sldId id="269" r:id="rId8"/>
    <p:sldId id="259" r:id="rId9"/>
    <p:sldId id="278" r:id="rId10"/>
    <p:sldId id="282" r:id="rId11"/>
    <p:sldId id="281" r:id="rId12"/>
    <p:sldId id="280" r:id="rId13"/>
    <p:sldId id="261" r:id="rId14"/>
    <p:sldId id="263" r:id="rId15"/>
    <p:sldId id="264" r:id="rId16"/>
    <p:sldId id="271" r:id="rId17"/>
    <p:sldId id="272" r:id="rId18"/>
    <p:sldId id="273" r:id="rId19"/>
    <p:sldId id="284" r:id="rId20"/>
    <p:sldId id="287" r:id="rId21"/>
    <p:sldId id="277" r:id="rId22"/>
    <p:sldId id="275" r:id="rId23"/>
    <p:sldId id="286" r:id="rId24"/>
    <p:sldId id="285" r:id="rId25"/>
    <p:sldId id="288" r:id="rId26"/>
    <p:sldId id="283" r:id="rId27"/>
    <p:sldId id="274" r:id="rId28"/>
    <p:sldId id="289" r:id="rId29"/>
    <p:sldId id="290" r:id="rId30"/>
    <p:sldId id="292" r:id="rId31"/>
    <p:sldId id="298" r:id="rId32"/>
    <p:sldId id="300" r:id="rId33"/>
    <p:sldId id="299" r:id="rId34"/>
    <p:sldId id="301" r:id="rId35"/>
    <p:sldId id="302" r:id="rId36"/>
    <p:sldId id="303" r:id="rId37"/>
    <p:sldId id="304" r:id="rId38"/>
    <p:sldId id="305" r:id="rId39"/>
    <p:sldId id="306" r:id="rId40"/>
    <p:sldId id="291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2A754-E768-4AA2-A3E6-8BAEB5E08B9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B48BC-634E-4ED8-9C31-2BEC991E8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50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B48BC-634E-4ED8-9C31-2BEC991E86B2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4536504" cy="1472184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584960" y="260648"/>
            <a:ext cx="7406640" cy="111650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Algorithms</a:t>
            </a:r>
            <a:endParaRPr lang="tr-TR" dirty="0"/>
          </a:p>
        </p:txBody>
      </p:sp>
      <p:pic>
        <p:nvPicPr>
          <p:cNvPr id="5" name="Picture 5" descr="dna-sarmal-kromoz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8"/>
          <a:stretch>
            <a:fillRect/>
          </a:stretch>
        </p:blipFill>
        <p:spPr bwMode="auto">
          <a:xfrm>
            <a:off x="6876256" y="0"/>
            <a:ext cx="1704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dna-sarmal-kromoz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8"/>
          <a:stretch>
            <a:fillRect/>
          </a:stretch>
        </p:blipFill>
        <p:spPr bwMode="auto">
          <a:xfrm>
            <a:off x="1475656" y="3326237"/>
            <a:ext cx="125888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1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solidFill>
                  <a:srgbClr val="000000"/>
                </a:solidFill>
              </a:rPr>
              <a:t>Binary Encoding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dirty="0">
                <a:solidFill>
                  <a:srgbClr val="000000"/>
                </a:solidFill>
              </a:rPr>
              <a:t>Most Common – string of bits, 0 or 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dirty="0">
                <a:solidFill>
                  <a:srgbClr val="000000"/>
                </a:solidFill>
              </a:rPr>
              <a:t>	</a:t>
            </a:r>
            <a:r>
              <a:rPr lang="en-US" altLang="ar-SA" dirty="0" err="1">
                <a:solidFill>
                  <a:srgbClr val="000000"/>
                </a:solidFill>
              </a:rPr>
              <a:t>Chrom</a:t>
            </a:r>
            <a:r>
              <a:rPr lang="en-US" altLang="ar-SA" dirty="0">
                <a:solidFill>
                  <a:srgbClr val="000000"/>
                </a:solidFill>
              </a:rPr>
              <a:t>: A = 1 0 11 0 0 1 0 1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dirty="0">
                <a:solidFill>
                  <a:srgbClr val="000000"/>
                </a:solidFill>
              </a:rPr>
              <a:t>   </a:t>
            </a:r>
            <a:r>
              <a:rPr lang="en-US" altLang="ar-SA" dirty="0" err="1">
                <a:solidFill>
                  <a:srgbClr val="000000"/>
                </a:solidFill>
              </a:rPr>
              <a:t>Chrom</a:t>
            </a:r>
            <a:r>
              <a:rPr lang="en-US" altLang="ar-SA" dirty="0">
                <a:solidFill>
                  <a:srgbClr val="000000"/>
                </a:solidFill>
              </a:rPr>
              <a:t>: B = 1 1 1 1 1 1 0 0 0 0</a:t>
            </a:r>
          </a:p>
          <a:p>
            <a:pPr>
              <a:lnSpc>
                <a:spcPct val="90000"/>
              </a:lnSpc>
            </a:pPr>
            <a:r>
              <a:rPr lang="en-US" altLang="ar-SA" dirty="0">
                <a:solidFill>
                  <a:srgbClr val="000000"/>
                </a:solidFill>
              </a:rPr>
              <a:t>Gives you many possibilities</a:t>
            </a:r>
          </a:p>
          <a:p>
            <a:pPr>
              <a:lnSpc>
                <a:spcPct val="90000"/>
              </a:lnSpc>
            </a:pPr>
            <a:r>
              <a:rPr lang="en-US" altLang="ar-SA" dirty="0">
                <a:solidFill>
                  <a:srgbClr val="000000"/>
                </a:solidFill>
              </a:rPr>
              <a:t>Example Problem: Knapsack problem</a:t>
            </a:r>
          </a:p>
          <a:p>
            <a:pPr>
              <a:lnSpc>
                <a:spcPct val="90000"/>
              </a:lnSpc>
            </a:pPr>
            <a:r>
              <a:rPr lang="en-US" altLang="ar-SA" dirty="0">
                <a:solidFill>
                  <a:srgbClr val="000000"/>
                </a:solidFill>
              </a:rPr>
              <a:t>The problem: there are things with given value and size. The knapsack has given capacity. Select things to maximize the values.</a:t>
            </a:r>
          </a:p>
          <a:p>
            <a:pPr>
              <a:lnSpc>
                <a:spcPct val="90000"/>
              </a:lnSpc>
            </a:pPr>
            <a:r>
              <a:rPr lang="en-US" altLang="ar-SA" dirty="0">
                <a:solidFill>
                  <a:srgbClr val="000000"/>
                </a:solidFill>
              </a:rPr>
              <a:t>Encoding: Each bit says, if the corresponding thing is in the knapsack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3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solidFill>
                  <a:srgbClr val="000000"/>
                </a:solidFill>
              </a:rPr>
              <a:t>Permutation Encoding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Used in “ordering problems”</a:t>
            </a:r>
          </a:p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Every chromosome is a string of numbers, which represents number is a sequence.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400" dirty="0" err="1">
                <a:solidFill>
                  <a:srgbClr val="000000"/>
                </a:solidFill>
              </a:rPr>
              <a:t>Chrom</a:t>
            </a:r>
            <a:r>
              <a:rPr lang="en-US" altLang="ar-SA" sz="2400" dirty="0">
                <a:solidFill>
                  <a:srgbClr val="000000"/>
                </a:solidFill>
              </a:rPr>
              <a:t> A: 1 5 3 2 6 4 7 9 8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400" dirty="0" err="1">
                <a:solidFill>
                  <a:srgbClr val="000000"/>
                </a:solidFill>
              </a:rPr>
              <a:t>Chrom</a:t>
            </a:r>
            <a:r>
              <a:rPr lang="en-US" altLang="ar-SA" sz="2400" dirty="0">
                <a:solidFill>
                  <a:srgbClr val="000000"/>
                </a:solidFill>
              </a:rPr>
              <a:t> B: 8 5 7 7 2 3 1 4 9</a:t>
            </a:r>
          </a:p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Example: Travelling salesman problem</a:t>
            </a:r>
          </a:p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The problem: cities that must be visited.</a:t>
            </a:r>
          </a:p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Encoding says order of cities in which salesman </a:t>
            </a:r>
            <a:r>
              <a:rPr lang="en-US" altLang="ar-SA" sz="2800" dirty="0" err="1">
                <a:solidFill>
                  <a:srgbClr val="000000"/>
                </a:solidFill>
              </a:rPr>
              <a:t>willl</a:t>
            </a:r>
            <a:r>
              <a:rPr lang="en-US" altLang="ar-SA" sz="2800" dirty="0">
                <a:solidFill>
                  <a:srgbClr val="000000"/>
                </a:solidFill>
              </a:rPr>
              <a:t> visit.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06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solidFill>
                  <a:srgbClr val="000000"/>
                </a:solidFill>
              </a:rPr>
              <a:t>Value Encoding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Used for complicated values (real numbers) and when binary coding would be difficult</a:t>
            </a:r>
          </a:p>
          <a:p>
            <a:pPr>
              <a:lnSpc>
                <a:spcPct val="90000"/>
              </a:lnSpc>
            </a:pPr>
            <a:r>
              <a:rPr lang="en-US" altLang="ar-SA" sz="2800" dirty="0">
                <a:solidFill>
                  <a:srgbClr val="000000"/>
                </a:solidFill>
              </a:rPr>
              <a:t>Each chromosome is a string of some values.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400" dirty="0" err="1">
                <a:solidFill>
                  <a:srgbClr val="000000"/>
                </a:solidFill>
              </a:rPr>
              <a:t>Chrom</a:t>
            </a:r>
            <a:r>
              <a:rPr lang="en-US" altLang="ar-SA" sz="2400" dirty="0">
                <a:solidFill>
                  <a:srgbClr val="000000"/>
                </a:solidFill>
              </a:rPr>
              <a:t> A: 1.2323  5.3243  0.4556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400" dirty="0" err="1">
                <a:solidFill>
                  <a:srgbClr val="000000"/>
                </a:solidFill>
              </a:rPr>
              <a:t>Chrom</a:t>
            </a:r>
            <a:r>
              <a:rPr lang="en-US" altLang="ar-SA" sz="2400" dirty="0">
                <a:solidFill>
                  <a:srgbClr val="000000"/>
                </a:solidFill>
              </a:rPr>
              <a:t> B: </a:t>
            </a:r>
            <a:r>
              <a:rPr lang="en-US" altLang="ar-SA" sz="2400" dirty="0" err="1">
                <a:solidFill>
                  <a:srgbClr val="000000"/>
                </a:solidFill>
              </a:rPr>
              <a:t>abcdjeifjdhdierjfd</a:t>
            </a:r>
            <a:endParaRPr lang="en-US" altLang="ar-SA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400" dirty="0" err="1">
                <a:solidFill>
                  <a:srgbClr val="000000"/>
                </a:solidFill>
              </a:rPr>
              <a:t>Chrom</a:t>
            </a:r>
            <a:r>
              <a:rPr lang="en-US" altLang="ar-SA" sz="2400" dirty="0">
                <a:solidFill>
                  <a:srgbClr val="000000"/>
                </a:solidFill>
              </a:rPr>
              <a:t> C: (back), (back), (right), (forward), (left)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800" dirty="0">
                <a:solidFill>
                  <a:srgbClr val="000000"/>
                </a:solidFill>
              </a:rPr>
              <a:t>Example: Finding weights for neural nets.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800" dirty="0">
                <a:solidFill>
                  <a:srgbClr val="000000"/>
                </a:solidFill>
              </a:rPr>
              <a:t>The problem: find weights for network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800" dirty="0">
                <a:solidFill>
                  <a:srgbClr val="000000"/>
                </a:solidFill>
              </a:rPr>
              <a:t>Encoding: Real values that represent weights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8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Crossover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crossover operator is applied to two chromosomes of the same length as follows:</a:t>
            </a:r>
          </a:p>
          <a:p>
            <a:pPr marL="925513" lvl="1" indent="-514350">
              <a:buFont typeface="Rockwell" pitchFamily="18" charset="0"/>
              <a:buAutoNum type="arabicPeriod"/>
            </a:pPr>
            <a:r>
              <a:rPr lang="en-US" dirty="0"/>
              <a:t>Select  a random crossover point.</a:t>
            </a:r>
          </a:p>
          <a:p>
            <a:pPr marL="925513" lvl="1" indent="-514350">
              <a:buFont typeface="Rockwell" pitchFamily="18" charset="0"/>
              <a:buAutoNum type="arabicPeriod"/>
            </a:pPr>
            <a:r>
              <a:rPr lang="en-US" dirty="0"/>
              <a:t>Break each chromosome into two parts, splitting at the crossover point.</a:t>
            </a:r>
          </a:p>
          <a:p>
            <a:pPr marL="925513" lvl="1" indent="-514350">
              <a:buFont typeface="Rockwell" pitchFamily="18" charset="0"/>
              <a:buAutoNum type="arabicPeriod"/>
            </a:pPr>
            <a:r>
              <a:rPr lang="en-US" dirty="0"/>
              <a:t>Recombine the broken chromosomes by combining the front of one with the back of the other, and vice versa, to produce two new chromosomes.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3608" y="332656"/>
            <a:ext cx="8229600" cy="586740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For example, consider the following two chromosomes: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110100110001001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010101000111101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crossover point might be chosen between the sixth and seventh genes.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110100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110001001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010101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/>
              <a:t>|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000111101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31640" y="548680"/>
            <a:ext cx="8229600" cy="548640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Now the chromosome parts are recombined as follows: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110100</a:t>
            </a:r>
            <a:r>
              <a:rPr lang="en-US" sz="2800" dirty="0" smtClean="0"/>
              <a:t>  |  </a:t>
            </a:r>
            <a:r>
              <a:rPr lang="en-US" sz="2800" dirty="0" smtClean="0">
                <a:solidFill>
                  <a:srgbClr val="FF0000"/>
                </a:solidFill>
              </a:rPr>
              <a:t>000111101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800" dirty="0" smtClean="0"/>
              <a:t>=&gt;  110100000111101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010101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|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110001001  </a:t>
            </a:r>
            <a:r>
              <a:rPr lang="en-US" sz="2800" dirty="0" smtClean="0"/>
              <a:t>=&gt;  010101110001001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Single point crossover is the most commonly used form, but it is also possible to apply crossover with two or more crossover positions.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 2"/>
              <a:buChar char=""/>
              <a:defRPr/>
            </a:pPr>
            <a:endParaRPr lang="en-US" dirty="0"/>
          </a:p>
          <a:p>
            <a:pPr>
              <a:spcBef>
                <a:spcPts val="0"/>
              </a:spcBef>
              <a:buFont typeface="Wingdings 2"/>
              <a:buChar char=""/>
              <a:defRPr/>
            </a:pPr>
            <a:r>
              <a:rPr lang="en-US" dirty="0"/>
              <a:t>Mutation simply involves reversing the value of a bit in a chromosome. </a:t>
            </a:r>
            <a:endParaRPr lang="tr-TR" dirty="0" smtClean="0"/>
          </a:p>
          <a:p>
            <a:pPr marL="82296" indent="0"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spcBef>
                <a:spcPts val="0"/>
              </a:spcBef>
              <a:buFont typeface="Wingdings 2"/>
              <a:buChar char=""/>
              <a:defRPr/>
            </a:pPr>
            <a:r>
              <a:rPr lang="en-US" dirty="0"/>
              <a:t>For example, with a mutation rate of 0.01, it might be expected that one gene in a chromosome of 100 genes might be reversed.</a:t>
            </a:r>
          </a:p>
          <a:p>
            <a:pPr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			010101110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01001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                             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                 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			010101110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01001</a:t>
            </a:r>
          </a:p>
        </p:txBody>
      </p:sp>
      <p:sp>
        <p:nvSpPr>
          <p:cNvPr id="4" name="Down Arrow 3"/>
          <p:cNvSpPr/>
          <p:nvPr/>
        </p:nvSpPr>
        <p:spPr>
          <a:xfrm>
            <a:off x="5095924" y="4903440"/>
            <a:ext cx="484188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Fitness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use traditional genetic algorithm, a metric is needed whereby the fitness of a chromosome can be objectively determined.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3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fitness function</a:t>
            </a:r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624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the Parents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parents must be selected based on their fitness</a:t>
            </a:r>
          </a:p>
          <a:p>
            <a:pPr>
              <a:lnSpc>
                <a:spcPct val="90000"/>
              </a:lnSpc>
            </a:pPr>
            <a:r>
              <a:rPr lang="en-US" dirty="0"/>
              <a:t>The individuals with a higher fitness must have a higher probability of having offspring</a:t>
            </a:r>
          </a:p>
          <a:p>
            <a:pPr>
              <a:lnSpc>
                <a:spcPct val="90000"/>
              </a:lnSpc>
            </a:pPr>
            <a:r>
              <a:rPr lang="en-US" dirty="0"/>
              <a:t>There are several methods for selection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0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Genetic Algorithms - History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Pioneered by John Holland in the 1970’s</a:t>
            </a:r>
          </a:p>
          <a:p>
            <a:r>
              <a:rPr lang="en-GB" dirty="0"/>
              <a:t>Got popular in the late 1980’s</a:t>
            </a:r>
          </a:p>
          <a:p>
            <a:r>
              <a:rPr lang="en-GB" dirty="0"/>
              <a:t>Based on ideas from Darwinian Evolution</a:t>
            </a:r>
          </a:p>
          <a:p>
            <a:r>
              <a:rPr lang="en-GB" dirty="0"/>
              <a:t>Can be used to solve a variety of problems that are not easy to solve using other techniques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Roulette Wheel Selection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17848" y="1447800"/>
            <a:ext cx="3810000" cy="493352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Probability of parenthood is proportional to fitness.</a:t>
            </a:r>
          </a:p>
          <a:p>
            <a:r>
              <a:rPr lang="en-US" sz="2400" dirty="0" smtClean="0"/>
              <a:t>The wheel until two parents are selected.</a:t>
            </a:r>
          </a:p>
          <a:p>
            <a:r>
              <a:rPr lang="en-US" sz="2400" dirty="0" smtClean="0"/>
              <a:t>The two parents create one offspring.</a:t>
            </a:r>
          </a:p>
          <a:p>
            <a:r>
              <a:rPr lang="en-US" sz="2400" dirty="0" smtClean="0"/>
              <a:t>The process is repeated to create a new population for the next generation.</a:t>
            </a:r>
            <a:endParaRPr lang="en-US" sz="2400" dirty="0"/>
          </a:p>
        </p:txBody>
      </p:sp>
      <p:graphicFrame>
        <p:nvGraphicFramePr>
          <p:cNvPr id="5" name="Object 1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49470535"/>
              </p:ext>
            </p:extLst>
          </p:nvPr>
        </p:nvGraphicFramePr>
        <p:xfrm>
          <a:off x="5004048" y="1484784"/>
          <a:ext cx="4139952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hart" r:id="rId3" imgW="4410253" imgH="2419299" progId="Excel.Chart.8">
                  <p:embed/>
                </p:oleObj>
              </mc:Choice>
              <mc:Fallback>
                <p:oleObj name="Chart" r:id="rId3" imgW="4410253" imgH="241929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484784"/>
                        <a:ext cx="4139952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dirty="0"/>
              <a:t>Example Of Roulette Wheel Selection</a:t>
            </a:r>
            <a:endParaRPr lang="tr-TR" dirty="0"/>
          </a:p>
        </p:txBody>
      </p:sp>
      <p:graphicFrame>
        <p:nvGraphicFramePr>
          <p:cNvPr id="5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52778"/>
              </p:ext>
            </p:extLst>
          </p:nvPr>
        </p:nvGraphicFramePr>
        <p:xfrm>
          <a:off x="1331640" y="1772817"/>
          <a:ext cx="7692656" cy="4268917"/>
        </p:xfrm>
        <a:graphic>
          <a:graphicData uri="http://schemas.openxmlformats.org/drawingml/2006/table">
            <a:tbl>
              <a:tblPr/>
              <a:tblGrid>
                <a:gridCol w="1923164"/>
                <a:gridCol w="1923164"/>
                <a:gridCol w="1923164"/>
                <a:gridCol w="1923164"/>
              </a:tblGrid>
              <a:tr h="706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No.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String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Fitness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% Of Total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2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 01101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14.4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3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11000     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576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49.2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2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01000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64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5.5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10011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30.9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L="85474" marR="85474" marT="42737" marB="42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1170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100.0</a:t>
                      </a:r>
                    </a:p>
                  </a:txBody>
                  <a:tcPr marL="85474" marR="85474" marT="42737" marB="42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Roulette Wheel </a:t>
            </a:r>
            <a:r>
              <a:rPr lang="en-US" sz="4400" dirty="0" smtClean="0"/>
              <a:t>Selection</a:t>
            </a:r>
            <a:endParaRPr lang="tr-TR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192213"/>
            <a:ext cx="5105400" cy="487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7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Roulette Wheel Selection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06016" y="1981200"/>
            <a:ext cx="38100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</a:pPr>
            <a:r>
              <a:rPr lang="en-US" sz="2800" dirty="0" smtClean="0"/>
              <a:t>This form of selection has problems if the fitness changes by orders of magnitude.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two individuals have a much higher fitness, they could be the parents for </a:t>
            </a:r>
            <a:r>
              <a:rPr lang="en-US" sz="2800" b="1" dirty="0" smtClean="0"/>
              <a:t>every</a:t>
            </a:r>
            <a:r>
              <a:rPr lang="en-US" sz="2800" dirty="0" smtClean="0"/>
              <a:t> child in the next generation. </a:t>
            </a:r>
            <a:endParaRPr lang="en-US" sz="2800" dirty="0"/>
          </a:p>
        </p:txBody>
      </p:sp>
      <p:graphicFrame>
        <p:nvGraphicFramePr>
          <p:cNvPr id="5" name="Object 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4391992"/>
              </p:ext>
            </p:extLst>
          </p:nvPr>
        </p:nvGraphicFramePr>
        <p:xfrm>
          <a:off x="4832920" y="2204864"/>
          <a:ext cx="4203576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hart" r:id="rId3" imgW="4410253" imgH="2419299" progId="Excel.Chart.8">
                  <p:embed/>
                </p:oleObj>
              </mc:Choice>
              <mc:Fallback>
                <p:oleObj name="Chart" r:id="rId3" imgW="4410253" imgH="241929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920" y="2204864"/>
                        <a:ext cx="4203576" cy="242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9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Another Reason Not to Use the Roulette Wheel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78904" y="1981200"/>
            <a:ext cx="38100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</a:pPr>
            <a:r>
              <a:rPr lang="en-US" sz="2400" smtClean="0"/>
              <a:t>If the fitness value is very close, the parents will be chosen with equal probability, and the function will cease to optimize.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Roulette selection is very sensitive to the problem being solved and generally requires modifications to work at all. </a:t>
            </a:r>
            <a:endParaRPr lang="en-US" sz="2400" dirty="0"/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57676491"/>
              </p:ext>
            </p:extLst>
          </p:nvPr>
        </p:nvGraphicFramePr>
        <p:xfrm>
          <a:off x="4788024" y="2514600"/>
          <a:ext cx="4343400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Chart" r:id="rId3" imgW="4410253" imgH="2419299" progId="Excel.Chart.8">
                  <p:embed/>
                </p:oleObj>
              </mc:Choice>
              <mc:Fallback>
                <p:oleObj name="Chart" r:id="rId3" imgW="4410253" imgH="241929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514600"/>
                        <a:ext cx="4343400" cy="238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4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 Selection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24136" y="1342256"/>
            <a:ext cx="2971800" cy="2590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All individuals in the population are ranked according to fitness</a:t>
            </a:r>
          </a:p>
        </p:txBody>
      </p:sp>
      <p:graphicFrame>
        <p:nvGraphicFramePr>
          <p:cNvPr id="5" name="Object 2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29223274"/>
              </p:ext>
            </p:extLst>
          </p:nvPr>
        </p:nvGraphicFramePr>
        <p:xfrm>
          <a:off x="1584523" y="4437112"/>
          <a:ext cx="925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523" y="4437112"/>
                        <a:ext cx="9255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80111"/>
              </p:ext>
            </p:extLst>
          </p:nvPr>
        </p:nvGraphicFramePr>
        <p:xfrm>
          <a:off x="4050357" y="1628800"/>
          <a:ext cx="44100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Chart" r:id="rId5" imgW="4410253" imgH="2419299" progId="Excel.Chart.8">
                  <p:embed/>
                </p:oleObj>
              </mc:Choice>
              <mc:Fallback>
                <p:oleObj name="Chart" r:id="rId5" imgW="4410253" imgH="241929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357" y="1628800"/>
                        <a:ext cx="4410075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1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Tournament</a:t>
            </a:r>
            <a:r>
              <a:rPr lang="tr-TR" dirty="0"/>
              <a:t> </a:t>
            </a:r>
            <a:r>
              <a:rPr lang="tr-TR" dirty="0" err="1"/>
              <a:t>Selection</a:t>
            </a:r>
            <a:endParaRPr lang="tr-TR" dirty="0"/>
          </a:p>
        </p:txBody>
      </p:sp>
      <p:sp>
        <p:nvSpPr>
          <p:cNvPr id="17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9B107C3-1D7C-4030-A8BF-6BE711BBB41D}" type="slidenum">
              <a:rPr lang="en-US"/>
              <a:pPr/>
              <a:t>26</a:t>
            </a:fld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1038200" y="1524000"/>
            <a:ext cx="53340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Tournament Selection </a:t>
            </a:r>
          </a:p>
          <a:p>
            <a:pPr lvl="1"/>
            <a:r>
              <a:rPr lang="en-US" dirty="0" smtClean="0"/>
              <a:t>4 individuals are randomly selected from the population.  Two are eliminated and two become the parents of a child in the next generation</a:t>
            </a:r>
            <a:endParaRPr lang="en-US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6563816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6563816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6563816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6563816" y="640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7325816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7325816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716216" y="4267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716216" y="4800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716216" y="5486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C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6716216" y="601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D</a:t>
            </a: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7325816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7325816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554416" y="4495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554416" y="5715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D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303512" y="5867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Fitness(D) &gt; Fitness(C)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2298625" y="5132040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Fitness(A) &gt; Fitness(B)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6732240" y="1828800"/>
            <a:ext cx="26463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 simple and very</a:t>
            </a:r>
          </a:p>
          <a:p>
            <a:r>
              <a:rPr lang="en-US" dirty="0">
                <a:solidFill>
                  <a:srgbClr val="008000"/>
                </a:solidFill>
              </a:rPr>
              <a:t>robust method for </a:t>
            </a:r>
          </a:p>
          <a:p>
            <a:r>
              <a:rPr lang="en-US" dirty="0">
                <a:solidFill>
                  <a:srgbClr val="008000"/>
                </a:solidFill>
              </a:rPr>
              <a:t>choosing parents of </a:t>
            </a:r>
          </a:p>
          <a:p>
            <a:r>
              <a:rPr lang="en-US" dirty="0">
                <a:solidFill>
                  <a:srgbClr val="008000"/>
                </a:solidFill>
              </a:rPr>
              <a:t>the 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35671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/>
              <a:t>Elitism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 dirty="0">
                <a:solidFill>
                  <a:schemeClr val="tx2"/>
                </a:solidFill>
              </a:rPr>
              <a:t> </a:t>
            </a:r>
            <a:r>
              <a:rPr lang="tr-TR" sz="3600" i="1" dirty="0" smtClean="0">
                <a:solidFill>
                  <a:schemeClr val="tx2"/>
                </a:solidFill>
              </a:rPr>
              <a:t>  </a:t>
            </a:r>
            <a:r>
              <a:rPr lang="en-US" sz="3600" i="1" dirty="0" smtClean="0">
                <a:solidFill>
                  <a:schemeClr val="tx2"/>
                </a:solidFill>
              </a:rPr>
              <a:t>Elitism </a:t>
            </a:r>
            <a:r>
              <a:rPr lang="en-US" sz="3600" i="1" dirty="0">
                <a:solidFill>
                  <a:schemeClr val="tx2"/>
                </a:solidFill>
              </a:rPr>
              <a:t>is a method which copies the best chromosome to the </a:t>
            </a:r>
            <a:r>
              <a:rPr lang="en-US" sz="3600" i="1" dirty="0" smtClean="0">
                <a:solidFill>
                  <a:schemeClr val="tx2"/>
                </a:solidFill>
              </a:rPr>
              <a:t>new</a:t>
            </a:r>
            <a:r>
              <a:rPr lang="tr-TR" sz="3600" i="1" dirty="0" smtClean="0">
                <a:solidFill>
                  <a:schemeClr val="tx2"/>
                </a:solidFill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</a:rPr>
              <a:t>population </a:t>
            </a:r>
            <a:r>
              <a:rPr lang="en-US" sz="3600" i="1" dirty="0">
                <a:solidFill>
                  <a:schemeClr val="tx2"/>
                </a:solidFill>
              </a:rPr>
              <a:t>before crossover and mutation.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creating a new population by crossover or mutation the best chromosome might be lost.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Forces GAs to retain some number of the best individuals at each generation.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Has been found that elitism significantly improves performance.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5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f</a:t>
            </a:r>
            <a:r>
              <a:rPr lang="tr-TR" dirty="0"/>
              <a:t>(x) = 15x – </a:t>
            </a:r>
            <a:r>
              <a:rPr lang="tr-TR" dirty="0" smtClean="0"/>
              <a:t>x^2</a:t>
            </a:r>
          </a:p>
          <a:p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maximum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endParaRPr lang="tr-TR" dirty="0" smtClean="0"/>
          </a:p>
          <a:p>
            <a:r>
              <a:rPr lang="tr-TR" dirty="0" smtClean="0"/>
              <a:t>X[0,15]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30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41963"/>
              </p:ext>
            </p:extLst>
          </p:nvPr>
        </p:nvGraphicFramePr>
        <p:xfrm>
          <a:off x="1403648" y="1932032"/>
          <a:ext cx="748883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008112"/>
                <a:gridCol w="792088"/>
                <a:gridCol w="1080120"/>
                <a:gridCol w="1584176"/>
                <a:gridCol w="2232248"/>
              </a:tblGrid>
              <a:tr h="50405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Label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String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Value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Fitness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Fitness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Ratio</a:t>
                      </a:r>
                      <a:r>
                        <a:rPr lang="tr-TR" dirty="0" smtClean="0"/>
                        <a:t> 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Cumulative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Ratio</a:t>
                      </a:r>
                      <a:r>
                        <a:rPr lang="tr-TR" dirty="0" smtClean="0"/>
                        <a:t> %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20.2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36.7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43.1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49.5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25.7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75.2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24.8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Genetic Algorithms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i="1" dirty="0"/>
              <a:t>algorithm</a:t>
            </a:r>
            <a:r>
              <a:rPr lang="en-US" dirty="0"/>
              <a:t> is a set of instructions that is repeated to solve a problem.</a:t>
            </a:r>
          </a:p>
          <a:p>
            <a:r>
              <a:rPr lang="en-US" dirty="0"/>
              <a:t>A </a:t>
            </a:r>
            <a:r>
              <a:rPr lang="en-US" i="1" dirty="0"/>
              <a:t>genetic algorithm</a:t>
            </a:r>
            <a:r>
              <a:rPr lang="en-US" dirty="0"/>
              <a:t> conceptually follows steps inspired by the biological processes of evolution.</a:t>
            </a:r>
          </a:p>
          <a:p>
            <a:r>
              <a:rPr lang="en-US" dirty="0"/>
              <a:t>Genetic Algorithms follow the idea of </a:t>
            </a:r>
            <a:r>
              <a:rPr lang="en-US" b="1" dirty="0"/>
              <a:t>SURVIVAL OF THE FITTEST</a:t>
            </a:r>
            <a:r>
              <a:rPr lang="en-US" dirty="0"/>
              <a:t>- Better and better solutions evolve from previous generations until a near optimal solution is obtained.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0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Traveling Salesman Problem:</a:t>
            </a:r>
          </a:p>
          <a:p>
            <a:pPr>
              <a:spcBef>
                <a:spcPct val="20000"/>
              </a:spcBef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Find a tour of a given set of cities so that 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city is visited only once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total distance traveled is minimized</a:t>
            </a:r>
          </a:p>
          <a:p>
            <a:pPr>
              <a:spcBef>
                <a:spcPct val="20000"/>
              </a:spcBef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7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Representation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20000"/>
              </a:spcBef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Representation is an ordered list of city</a:t>
            </a:r>
          </a:p>
          <a:p>
            <a:pPr>
              <a:spcBef>
                <a:spcPct val="20000"/>
              </a:spcBef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numbers known as an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order-based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GA.</a:t>
            </a:r>
          </a:p>
          <a:p>
            <a:pPr>
              <a:spcBef>
                <a:spcPct val="2000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1) London     3) Dunedin        5) Beijing     7) Tokyo</a:t>
            </a: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2) Venice      4) Singapore     6) Phoenix   8) Victoria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CityList1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(3   5   7   2   1   6   4   8)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CityList2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(2   5   7   6   8   1   3   4)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21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98032" y="2819400"/>
            <a:ext cx="1600200" cy="30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98032" y="4114800"/>
            <a:ext cx="1600200" cy="30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60" name="Rectangle 5"/>
          <p:cNvSpPr txBox="1">
            <a:spLocks noChangeArrowheads="1"/>
          </p:cNvSpPr>
          <p:nvPr/>
        </p:nvSpPr>
        <p:spPr bwMode="auto">
          <a:xfrm>
            <a:off x="1259632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>
                <a:latin typeface="Calibri" pitchFamily="34" charset="0"/>
              </a:rPr>
              <a:t>Crossover combines inversion and recombination:</a:t>
            </a:r>
            <a:endParaRPr lang="en-US" sz="32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latin typeface="Calibri" pitchFamily="34" charset="0"/>
              </a:rPr>
              <a:t>       </a:t>
            </a:r>
            <a:r>
              <a:rPr lang="en-US" sz="2800" dirty="0">
                <a:latin typeface="Calibri" pitchFamily="34" charset="0"/>
              </a:rPr>
              <a:t>                         *             *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Parent1</a:t>
            </a:r>
            <a:r>
              <a:rPr lang="en-US" sz="2800" dirty="0">
                <a:latin typeface="Calibri" pitchFamily="34" charset="0"/>
              </a:rPr>
              <a:t>      (3   5   7   2   1   6   4   8)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Parent2</a:t>
            </a:r>
            <a:r>
              <a:rPr lang="en-US" sz="2800" dirty="0">
                <a:latin typeface="Calibri" pitchFamily="34" charset="0"/>
              </a:rPr>
              <a:t>      (2   5   7   6   8   1   3   4)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Child</a:t>
            </a:r>
            <a:r>
              <a:rPr lang="en-US" sz="2800" dirty="0">
                <a:latin typeface="Calibri" pitchFamily="34" charset="0"/>
              </a:rPr>
              <a:t>          (5   8   7   2   1   6   3   4)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>
                <a:latin typeface="Calibri" pitchFamily="34" charset="0"/>
              </a:rPr>
              <a:t>This operator is called the </a:t>
            </a:r>
            <a:r>
              <a:rPr lang="en-US" sz="2800" i="1" dirty="0">
                <a:latin typeface="Calibri" pitchFamily="34" charset="0"/>
              </a:rPr>
              <a:t>Order1 </a:t>
            </a:r>
            <a:r>
              <a:rPr lang="en-US" sz="2800" dirty="0">
                <a:latin typeface="Calibri" pitchFamily="34" charset="0"/>
              </a:rPr>
              <a:t>crossover.</a:t>
            </a: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4096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Crossover</a:t>
            </a:r>
          </a:p>
        </p:txBody>
      </p:sp>
    </p:spTree>
    <p:extLst>
      <p:ext uri="{BB962C8B-B14F-4D97-AF65-F5344CB8AC3E}">
        <p14:creationId xmlns:p14="http://schemas.microsoft.com/office/powerpoint/2010/main" val="32405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61248" y="3276600"/>
            <a:ext cx="304800" cy="15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65848" y="3276600"/>
            <a:ext cx="304800" cy="15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4" name="Rectangle 4"/>
          <p:cNvSpPr txBox="1">
            <a:spLocks noChangeArrowheads="1"/>
          </p:cNvSpPr>
          <p:nvPr/>
        </p:nvSpPr>
        <p:spPr bwMode="auto">
          <a:xfrm>
            <a:off x="1192088" y="16002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3200" dirty="0">
                <a:latin typeface="Calibri" pitchFamily="34" charset="0"/>
              </a:rPr>
              <a:t>Mutation involves reordering of the list: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sz="32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                                            </a:t>
            </a:r>
            <a:r>
              <a:rPr lang="en-US" sz="2800" dirty="0">
                <a:latin typeface="Calibri" pitchFamily="34" charset="0"/>
              </a:rPr>
              <a:t>*</a:t>
            </a:r>
            <a:r>
              <a:rPr lang="en-US" sz="2400" dirty="0">
                <a:latin typeface="Calibri" pitchFamily="34" charset="0"/>
              </a:rPr>
              <a:t>                </a:t>
            </a:r>
            <a:r>
              <a:rPr lang="en-US" sz="2800" dirty="0">
                <a:latin typeface="Calibri" pitchFamily="34" charset="0"/>
              </a:rPr>
              <a:t>*</a:t>
            </a:r>
            <a:endParaRPr lang="en-US" sz="32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>
                <a:latin typeface="Calibri" pitchFamily="34" charset="0"/>
              </a:rPr>
              <a:t>Before:            (5   8   7   2   1   6   3   4)</a:t>
            </a: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Monotype Sorts" pitchFamily="2" charset="2"/>
              <a:buNone/>
            </a:pPr>
            <a:r>
              <a:rPr lang="en-US" sz="2800" dirty="0">
                <a:latin typeface="Calibri" pitchFamily="34" charset="0"/>
              </a:rPr>
              <a:t>After:               (5   8   6   2   1   7   3   4)</a:t>
            </a:r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4553198" y="4038600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Mutation</a:t>
            </a:r>
          </a:p>
        </p:txBody>
      </p:sp>
    </p:spTree>
    <p:extLst>
      <p:ext uri="{BB962C8B-B14F-4D97-AF65-F5344CB8AC3E}">
        <p14:creationId xmlns:p14="http://schemas.microsoft.com/office/powerpoint/2010/main" val="12408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TSP Example: 30 Cities</a:t>
            </a:r>
          </a:p>
        </p:txBody>
      </p:sp>
      <p:graphicFrame>
        <p:nvGraphicFramePr>
          <p:cNvPr id="2050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829954"/>
              </p:ext>
            </p:extLst>
          </p:nvPr>
        </p:nvGraphicFramePr>
        <p:xfrm>
          <a:off x="1187624" y="1521296"/>
          <a:ext cx="7772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art" r:id="rId3" imgW="6105600" imgH="3409920" progId="Excel.Chart.8">
                  <p:embed followColorScheme="full"/>
                </p:oleObj>
              </mc:Choice>
              <mc:Fallback>
                <p:oleObj name="Chart" r:id="rId3" imgW="6105600" imgH="340992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521296"/>
                        <a:ext cx="77724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8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08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Solution </a:t>
            </a:r>
            <a:r>
              <a:rPr lang="en-US" baseline="-25000" dirty="0" err="1" smtClean="0"/>
              <a:t>i</a:t>
            </a:r>
            <a:r>
              <a:rPr lang="en-US" dirty="0" smtClean="0"/>
              <a:t> (Distance = 941)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459036"/>
              </p:ext>
            </p:extLst>
          </p:nvPr>
        </p:nvGraphicFramePr>
        <p:xfrm>
          <a:off x="1183704" y="1577429"/>
          <a:ext cx="7924800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Chart" r:id="rId3" imgW="6048360" imgH="3571920" progId="Excel.Chart.8">
                  <p:embed followColorScheme="full"/>
                </p:oleObj>
              </mc:Choice>
              <mc:Fallback>
                <p:oleObj name="Chart" r:id="rId3" imgW="6048360" imgH="357192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704" y="1577429"/>
                        <a:ext cx="7924800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26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64096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Solution </a:t>
            </a:r>
            <a:r>
              <a:rPr lang="en-US" baseline="-25000" dirty="0" smtClean="0"/>
              <a:t>j</a:t>
            </a:r>
            <a:r>
              <a:rPr lang="en-US" dirty="0" smtClean="0"/>
              <a:t>(Distance = 800)</a:t>
            </a:r>
          </a:p>
        </p:txBody>
      </p:sp>
      <p:graphicFrame>
        <p:nvGraphicFramePr>
          <p:cNvPr id="4098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14585"/>
              </p:ext>
            </p:extLst>
          </p:nvPr>
        </p:nvGraphicFramePr>
        <p:xfrm>
          <a:off x="1264096" y="1565275"/>
          <a:ext cx="7772400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Chart" r:id="rId3" imgW="7267680" imgH="3571920" progId="Excel.Chart.8">
                  <p:embed followColorScheme="full"/>
                </p:oleObj>
              </mc:Choice>
              <mc:Fallback>
                <p:oleObj name="Chart" r:id="rId3" imgW="7267680" imgH="357192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l="8807" t="2560" r="8807" b="5119"/>
                      <a:stretch>
                        <a:fillRect/>
                      </a:stretch>
                    </p:blipFill>
                    <p:spPr bwMode="auto">
                      <a:xfrm>
                        <a:off x="1264096" y="1565275"/>
                        <a:ext cx="7772400" cy="42354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Solution </a:t>
            </a:r>
            <a:r>
              <a:rPr lang="en-US" baseline="-25000" dirty="0" smtClean="0"/>
              <a:t>k</a:t>
            </a:r>
            <a:r>
              <a:rPr lang="en-US" dirty="0" smtClean="0"/>
              <a:t>(Distance = 652)</a:t>
            </a:r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39719"/>
              </p:ext>
            </p:extLst>
          </p:nvPr>
        </p:nvGraphicFramePr>
        <p:xfrm>
          <a:off x="1107504" y="1401763"/>
          <a:ext cx="8001000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Chart" r:id="rId3" imgW="6105600" imgH="3571920" progId="Excel.Chart.8">
                  <p:embed followColorScheme="full"/>
                </p:oleObj>
              </mc:Choice>
              <mc:Fallback>
                <p:oleObj name="Chart" r:id="rId3" imgW="6105600" imgH="357192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504" y="1401763"/>
                        <a:ext cx="8001000" cy="461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7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28600"/>
            <a:ext cx="8305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Best Solution (Distance = 420)</a:t>
            </a:r>
          </a:p>
        </p:txBody>
      </p:sp>
      <p:graphicFrame>
        <p:nvGraphicFramePr>
          <p:cNvPr id="614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182603"/>
              </p:ext>
            </p:extLst>
          </p:nvPr>
        </p:nvGraphicFramePr>
        <p:xfrm>
          <a:off x="1268288" y="1431925"/>
          <a:ext cx="7696200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hart" r:id="rId3" imgW="6715080" imgH="3571920" progId="Excel.Chart.8">
                  <p:embed followColorScheme="full"/>
                </p:oleObj>
              </mc:Choice>
              <mc:Fallback>
                <p:oleObj name="Chart" r:id="rId3" imgW="6715080" imgH="357192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l="9532" b="5119"/>
                      <a:stretch>
                        <a:fillRect/>
                      </a:stretch>
                    </p:blipFill>
                    <p:spPr bwMode="auto">
                      <a:xfrm>
                        <a:off x="1268288" y="1431925"/>
                        <a:ext cx="7696200" cy="435292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3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8424936" cy="1066800"/>
          </a:xfrm>
          <a:noFill/>
        </p:spPr>
        <p:txBody>
          <a:bodyPr>
            <a:normAutofit/>
          </a:bodyPr>
          <a:lstStyle/>
          <a:p>
            <a:r>
              <a:rPr lang="tr-TR" b="1" dirty="0" err="1">
                <a:effectLst/>
              </a:rPr>
              <a:t>A</a:t>
            </a:r>
            <a:r>
              <a:rPr lang="tr-TR" b="1" dirty="0" err="1" smtClean="0">
                <a:effectLst/>
              </a:rPr>
              <a:t>dvantages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 txBox="1">
            <a:spLocks noChangeArrowheads="1"/>
          </p:cNvSpPr>
          <p:nvPr/>
        </p:nvSpPr>
        <p:spPr bwMode="auto">
          <a:xfrm>
            <a:off x="1376892" y="16002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Concept is easy to understand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separate from application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Supports multi-objective optimization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Always an answer; answer gets better with time.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Easy to exploit previous or alternate solutions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Flexible building blocks for hybrid applications.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Meetings2003\GA_NISS\3genet4p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00" b="72501"/>
          <a:stretch>
            <a:fillRect/>
          </a:stretch>
        </p:blipFill>
        <p:spPr bwMode="auto">
          <a:xfrm>
            <a:off x="1043608" y="44450"/>
            <a:ext cx="4086225" cy="674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D:\Meetings2003\GA_NISS\3genet4p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00" b="68333"/>
          <a:stretch>
            <a:fillRect/>
          </a:stretch>
        </p:blipFill>
        <p:spPr bwMode="auto">
          <a:xfrm>
            <a:off x="5004048" y="44450"/>
            <a:ext cx="4214812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effectLst/>
              </a:rPr>
              <a:t>Disadvantages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Blind, undirected search</a:t>
            </a:r>
            <a:endParaRPr lang="en-US" dirty="0"/>
          </a:p>
          <a:p>
            <a:pPr marL="514350" lvl="1" indent="-51435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Can be sensitive to initial parameters</a:t>
            </a:r>
            <a:endParaRPr lang="en-US" dirty="0"/>
          </a:p>
          <a:p>
            <a:pPr marL="514350" indent="-514350"/>
            <a:r>
              <a:rPr lang="en-US" dirty="0" smtClean="0"/>
              <a:t>Over-fitting</a:t>
            </a:r>
            <a:endParaRPr lang="en-US" dirty="0"/>
          </a:p>
          <a:p>
            <a:pPr marL="514350" indent="-514350"/>
            <a:r>
              <a:rPr lang="en-US" dirty="0"/>
              <a:t>Provide the most fit solution that was evolved, not necessarily the optimal solution</a:t>
            </a:r>
          </a:p>
          <a:p>
            <a:pPr marL="514350" indent="-514350"/>
            <a:r>
              <a:rPr lang="en-US" dirty="0"/>
              <a:t>Hard to determine the optimal parameters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3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01932" y="2420888"/>
            <a:ext cx="7934564" cy="122413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Select </a:t>
            </a:r>
            <a:r>
              <a:rPr lang="tr-TR" dirty="0" err="1">
                <a:solidFill>
                  <a:schemeClr val="tx1"/>
                </a:solidFill>
              </a:rPr>
              <a:t>T</a:t>
            </a:r>
            <a:r>
              <a:rPr lang="tr-TR" dirty="0" err="1" smtClean="0">
                <a:solidFill>
                  <a:schemeClr val="tx1"/>
                </a:solidFill>
              </a:rPr>
              <a:t>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</a:t>
            </a:r>
            <a:r>
              <a:rPr lang="tr-TR" dirty="0" smtClean="0">
                <a:solidFill>
                  <a:schemeClr val="tx1"/>
                </a:solidFill>
              </a:rPr>
              <a:t>est </a:t>
            </a:r>
            <a:r>
              <a:rPr lang="tr-TR" dirty="0" err="1">
                <a:solidFill>
                  <a:schemeClr val="tx1"/>
                </a:solidFill>
              </a:rPr>
              <a:t>D</a:t>
            </a:r>
            <a:r>
              <a:rPr lang="tr-TR" dirty="0" err="1" smtClean="0">
                <a:solidFill>
                  <a:schemeClr val="tx1"/>
                </a:solidFill>
              </a:rPr>
              <a:t>iscard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</a:t>
            </a:r>
            <a:r>
              <a:rPr lang="tr-TR" dirty="0" err="1" smtClean="0">
                <a:solidFill>
                  <a:schemeClr val="tx1"/>
                </a:solidFill>
              </a:rPr>
              <a:t>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R</a:t>
            </a:r>
            <a:r>
              <a:rPr lang="tr-TR" dirty="0" smtClean="0">
                <a:solidFill>
                  <a:schemeClr val="tx1"/>
                </a:solidFill>
              </a:rPr>
              <a:t>est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mtClean="0"/>
              <a:t>The Simple Idea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79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Any possible solution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Group of all individuals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Possible settings of trait (black, blond, etc.)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Locus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The position of a gene on the chromosome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Genome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Collection of all chromosomes for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7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effectLst/>
              </a:rPr>
              <a:t>Chromosome, Genes and</a:t>
            </a:r>
            <a:br>
              <a:rPr lang="en-US" sz="4400" dirty="0">
                <a:effectLst/>
              </a:rPr>
            </a:br>
            <a:r>
              <a:rPr lang="en-US" sz="4400" dirty="0">
                <a:effectLst/>
              </a:rPr>
              <a:t>Genomes</a:t>
            </a:r>
            <a:endParaRPr lang="tr-T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7989"/>
            <a:ext cx="6400800" cy="359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Simulated Evolution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54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 need the following</a:t>
            </a:r>
          </a:p>
          <a:p>
            <a:pPr lvl="1">
              <a:defRPr/>
            </a:pPr>
            <a:r>
              <a:rPr lang="en-US" dirty="0"/>
              <a:t>Representation of an </a:t>
            </a:r>
            <a:r>
              <a:rPr lang="en-US" dirty="0" smtClean="0"/>
              <a:t>individual</a:t>
            </a:r>
            <a:endParaRPr lang="tr-TR" dirty="0" smtClean="0"/>
          </a:p>
          <a:p>
            <a:pPr lvl="1">
              <a:defRPr/>
            </a:pPr>
            <a:r>
              <a:rPr lang="en-US" dirty="0"/>
              <a:t>Fitness Function</a:t>
            </a:r>
          </a:p>
          <a:p>
            <a:pPr lvl="1">
              <a:defRPr/>
            </a:pPr>
            <a:r>
              <a:rPr lang="en-US" dirty="0"/>
              <a:t>Reproduction Method</a:t>
            </a:r>
          </a:p>
          <a:p>
            <a:pPr lvl="1">
              <a:defRPr/>
            </a:pPr>
            <a:r>
              <a:rPr lang="en-US" dirty="0"/>
              <a:t>Selection Criteria</a:t>
            </a: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solidFill>
                  <a:srgbClr val="000000"/>
                </a:solidFill>
              </a:rPr>
              <a:t>Representing an Individual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>
                <a:solidFill>
                  <a:srgbClr val="000000"/>
                </a:solidFill>
              </a:rPr>
              <a:t>An individual is data structure representing the “genetic structure” of a possible solution.</a:t>
            </a:r>
          </a:p>
          <a:p>
            <a:r>
              <a:rPr lang="en-US" altLang="ar-SA" dirty="0">
                <a:solidFill>
                  <a:srgbClr val="000000"/>
                </a:solidFill>
              </a:rPr>
              <a:t>Genetic structure consists of an alphabet (usually 0,1)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92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728</TotalTime>
  <Words>1173</Words>
  <Application>Microsoft Office PowerPoint</Application>
  <PresentationFormat>Ekran Gösterisi (4:3)</PresentationFormat>
  <Paragraphs>256</Paragraphs>
  <Slides>40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40</vt:i4>
      </vt:variant>
    </vt:vector>
  </HeadingPairs>
  <TitlesOfParts>
    <vt:vector size="53" baseType="lpstr">
      <vt:lpstr>Arial</vt:lpstr>
      <vt:lpstr>Calibri</vt:lpstr>
      <vt:lpstr>Gill Sans MT</vt:lpstr>
      <vt:lpstr>Majalla UI</vt:lpstr>
      <vt:lpstr>Monotype Sorts</vt:lpstr>
      <vt:lpstr>Rockwell</vt:lpstr>
      <vt:lpstr>Times New Roman</vt:lpstr>
      <vt:lpstr>Verdana</vt:lpstr>
      <vt:lpstr>Wingdings</vt:lpstr>
      <vt:lpstr>Wingdings 2</vt:lpstr>
      <vt:lpstr>Gündönümü</vt:lpstr>
      <vt:lpstr>Chart</vt:lpstr>
      <vt:lpstr>Equation</vt:lpstr>
      <vt:lpstr> </vt:lpstr>
      <vt:lpstr>Genetic Algorithms - History</vt:lpstr>
      <vt:lpstr>Genetic Algorithms</vt:lpstr>
      <vt:lpstr>PowerPoint Sunusu</vt:lpstr>
      <vt:lpstr>Select The Best Discard The Rest</vt:lpstr>
      <vt:lpstr>Key terms </vt:lpstr>
      <vt:lpstr>Chromosome, Genes and Genomes</vt:lpstr>
      <vt:lpstr>Simulated Evolution</vt:lpstr>
      <vt:lpstr>Representing an Individual</vt:lpstr>
      <vt:lpstr>Binary Encoding</vt:lpstr>
      <vt:lpstr>Permutation Encoding</vt:lpstr>
      <vt:lpstr>Value Encoding</vt:lpstr>
      <vt:lpstr>Crossover</vt:lpstr>
      <vt:lpstr>PowerPoint Sunusu</vt:lpstr>
      <vt:lpstr>PowerPoint Sunusu</vt:lpstr>
      <vt:lpstr>Mutation</vt:lpstr>
      <vt:lpstr>Fitness</vt:lpstr>
      <vt:lpstr>A fitness function</vt:lpstr>
      <vt:lpstr>Selection of the Parents</vt:lpstr>
      <vt:lpstr>Roulette Wheel Selection</vt:lpstr>
      <vt:lpstr>Example Of Roulette Wheel Selection</vt:lpstr>
      <vt:lpstr>Roulette Wheel Selection</vt:lpstr>
      <vt:lpstr>Roulette Wheel Selection</vt:lpstr>
      <vt:lpstr>Another Reason Not to Use the Roulette Wheel</vt:lpstr>
      <vt:lpstr>Rank Selection</vt:lpstr>
      <vt:lpstr>Tournament Selection</vt:lpstr>
      <vt:lpstr>Elitism</vt:lpstr>
      <vt:lpstr>Example</vt:lpstr>
      <vt:lpstr>PowerPoint Sunusu</vt:lpstr>
      <vt:lpstr>Example</vt:lpstr>
      <vt:lpstr>Representation</vt:lpstr>
      <vt:lpstr>Crossover</vt:lpstr>
      <vt:lpstr>Mutation</vt:lpstr>
      <vt:lpstr>TSP Example: 30 Cities</vt:lpstr>
      <vt:lpstr>Solution i (Distance = 941)</vt:lpstr>
      <vt:lpstr>Solution j(Distance = 800)</vt:lpstr>
      <vt:lpstr>Solution k(Distance = 652)</vt:lpstr>
      <vt:lpstr>Best Solution (Distance = 420)</vt:lpstr>
      <vt:lpstr>Advantages</vt:lpstr>
      <vt:lpstr>Disadvantages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Mutlu</cp:lastModifiedBy>
  <cp:revision>73</cp:revision>
  <dcterms:created xsi:type="dcterms:W3CDTF">2012-12-06T19:08:10Z</dcterms:created>
  <dcterms:modified xsi:type="dcterms:W3CDTF">2016-12-08T03:05:46Z</dcterms:modified>
</cp:coreProperties>
</file>