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5" r:id="rId2"/>
    <p:sldId id="427" r:id="rId3"/>
    <p:sldId id="422" r:id="rId4"/>
    <p:sldId id="406" r:id="rId5"/>
    <p:sldId id="428" r:id="rId6"/>
    <p:sldId id="429" r:id="rId7"/>
    <p:sldId id="407" r:id="rId8"/>
    <p:sldId id="430" r:id="rId9"/>
    <p:sldId id="408" r:id="rId10"/>
    <p:sldId id="419" r:id="rId11"/>
    <p:sldId id="424" r:id="rId12"/>
    <p:sldId id="423" r:id="rId13"/>
    <p:sldId id="409" r:id="rId14"/>
    <p:sldId id="410" r:id="rId15"/>
    <p:sldId id="411" r:id="rId16"/>
    <p:sldId id="412" r:id="rId17"/>
    <p:sldId id="413" r:id="rId18"/>
    <p:sldId id="426" r:id="rId19"/>
    <p:sldId id="414" r:id="rId20"/>
    <p:sldId id="420" r:id="rId21"/>
    <p:sldId id="415" r:id="rId22"/>
    <p:sldId id="425" r:id="rId23"/>
    <p:sldId id="421" r:id="rId24"/>
    <p:sldId id="431"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623FE79-0FEC-43D8-9287-C7A83809FDB2}" type="datetimeFigureOut">
              <a:rPr lang="tr-TR" smtClean="0"/>
              <a:pPr/>
              <a:t>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61A1D5-3AB3-49AF-8C9D-F47AA5C3BA2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23FE79-0FEC-43D8-9287-C7A83809FDB2}" type="datetimeFigureOut">
              <a:rPr lang="tr-TR" smtClean="0"/>
              <a:pPr/>
              <a:t>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61A1D5-3AB3-49AF-8C9D-F47AA5C3BA2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23FE79-0FEC-43D8-9287-C7A83809FDB2}" type="datetimeFigureOut">
              <a:rPr lang="tr-TR" smtClean="0"/>
              <a:pPr/>
              <a:t>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61A1D5-3AB3-49AF-8C9D-F47AA5C3BA2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23FE79-0FEC-43D8-9287-C7A83809FDB2}" type="datetimeFigureOut">
              <a:rPr lang="tr-TR" smtClean="0"/>
              <a:pPr/>
              <a:t>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61A1D5-3AB3-49AF-8C9D-F47AA5C3BA2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623FE79-0FEC-43D8-9287-C7A83809FDB2}" type="datetimeFigureOut">
              <a:rPr lang="tr-TR" smtClean="0"/>
              <a:pPr/>
              <a:t>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61A1D5-3AB3-49AF-8C9D-F47AA5C3BA2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623FE79-0FEC-43D8-9287-C7A83809FDB2}" type="datetimeFigureOut">
              <a:rPr lang="tr-TR" smtClean="0"/>
              <a:pPr/>
              <a:t>4.12.2019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561A1D5-3AB3-49AF-8C9D-F47AA5C3BA2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623FE79-0FEC-43D8-9287-C7A83809FDB2}" type="datetimeFigureOut">
              <a:rPr lang="tr-TR" smtClean="0"/>
              <a:pPr/>
              <a:t>4.12.2019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561A1D5-3AB3-49AF-8C9D-F47AA5C3BA2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623FE79-0FEC-43D8-9287-C7A83809FDB2}" type="datetimeFigureOut">
              <a:rPr lang="tr-TR" smtClean="0"/>
              <a:pPr/>
              <a:t>4.12.2019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561A1D5-3AB3-49AF-8C9D-F47AA5C3BA2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623FE79-0FEC-43D8-9287-C7A83809FDB2}" type="datetimeFigureOut">
              <a:rPr lang="tr-TR" smtClean="0"/>
              <a:pPr/>
              <a:t>4.12.2019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561A1D5-3AB3-49AF-8C9D-F47AA5C3BA2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623FE79-0FEC-43D8-9287-C7A83809FDB2}" type="datetimeFigureOut">
              <a:rPr lang="tr-TR" smtClean="0"/>
              <a:pPr/>
              <a:t>4.12.2019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561A1D5-3AB3-49AF-8C9D-F47AA5C3BA2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623FE79-0FEC-43D8-9287-C7A83809FDB2}" type="datetimeFigureOut">
              <a:rPr lang="tr-TR" smtClean="0"/>
              <a:pPr/>
              <a:t>4.12.2019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561A1D5-3AB3-49AF-8C9D-F47AA5C3BA2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3FE79-0FEC-43D8-9287-C7A83809FDB2}" type="datetimeFigureOut">
              <a:rPr lang="tr-TR" smtClean="0"/>
              <a:pPr/>
              <a:t>4.12.2019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1A1D5-3AB3-49AF-8C9D-F47AA5C3BA2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ikizero.info/index.php?q=aHR0cHM6Ly90ci53aWtpcGVkaWEub3JnL3dpa2kvJUMzJTk2bmVybWU" TargetMode="External"/><Relationship Id="rId2" Type="http://schemas.openxmlformats.org/officeDocument/2006/relationships/hyperlink" Target="http://www.wikizero.info/index.php?q=aHR0cHM6Ly90ci53aWtpcGVkaWEub3JnL3dpa2kvTGF0aW5jZQ" TargetMode="External"/><Relationship Id="rId1" Type="http://schemas.openxmlformats.org/officeDocument/2006/relationships/slideLayout" Target="../slideLayouts/slideLayout2.xml"/><Relationship Id="rId5" Type="http://schemas.openxmlformats.org/officeDocument/2006/relationships/hyperlink" Target="http://www.wikizero.info/index.php?q=aHR0cHM6Ly90ci53aWtpcGVkaWEub3JnL3dpa2kvU2Fmc2F0YQ" TargetMode="External"/><Relationship Id="rId4" Type="http://schemas.openxmlformats.org/officeDocument/2006/relationships/hyperlink" Target="http://www.wikizero.info/index.php?q=aHR0cHM6Ly90ci53aWtpcGVkaWEub3JnL3dpa2kvTWFudCVDNCVCMW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ikizero.info/index.php?q=aHR0cHM6Ly90ci53aWtpcGVkaWEub3JnL3dpa2kvQWRfaG9taW5lbSNjaXRlX25vdGUtOjEtMw" TargetMode="External"/><Relationship Id="rId2" Type="http://schemas.openxmlformats.org/officeDocument/2006/relationships/hyperlink" Target="http://www.wikizero.info/index.php?q=aHR0cHM6Ly90ci53aWtpcGVkaWEub3JnL3dpa2kvVHVfcXVvcXV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ksisozluk.com/straw-man--132947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a:t>Ad </a:t>
            </a:r>
            <a:r>
              <a:rPr lang="tr-TR" dirty="0" err="1"/>
              <a:t>hominem</a:t>
            </a:r>
            <a:endParaRPr lang="tr-TR" dirty="0"/>
          </a:p>
        </p:txBody>
      </p:sp>
      <p:sp>
        <p:nvSpPr>
          <p:cNvPr id="3" name="2 İçerik Yer Tutucusu"/>
          <p:cNvSpPr>
            <a:spLocks noGrp="1"/>
          </p:cNvSpPr>
          <p:nvPr>
            <p:ph idx="1"/>
          </p:nvPr>
        </p:nvSpPr>
        <p:spPr>
          <a:xfrm>
            <a:off x="467544" y="1196752"/>
            <a:ext cx="8352928" cy="5184576"/>
          </a:xfrm>
        </p:spPr>
        <p:txBody>
          <a:bodyPr>
            <a:normAutofit fontScale="92500" lnSpcReduction="20000"/>
          </a:bodyPr>
          <a:lstStyle/>
          <a:p>
            <a:pPr algn="just"/>
            <a:r>
              <a:rPr lang="tr-TR" b="1" dirty="0"/>
              <a:t>Ad </a:t>
            </a:r>
            <a:r>
              <a:rPr lang="tr-TR" b="1" dirty="0" err="1"/>
              <a:t>hominem</a:t>
            </a:r>
            <a:r>
              <a:rPr lang="tr-TR" dirty="0"/>
              <a:t> </a:t>
            </a:r>
            <a:r>
              <a:rPr lang="tr-TR" dirty="0" smtClean="0"/>
              <a:t>,</a:t>
            </a:r>
            <a:r>
              <a:rPr lang="tr-TR" dirty="0"/>
              <a:t> </a:t>
            </a:r>
            <a:r>
              <a:rPr lang="tr-TR" b="1" dirty="0" err="1"/>
              <a:t>argumentum</a:t>
            </a:r>
            <a:r>
              <a:rPr lang="tr-TR" b="1" dirty="0"/>
              <a:t> ad </a:t>
            </a:r>
            <a:r>
              <a:rPr lang="tr-TR" b="1" dirty="0" err="1"/>
              <a:t>hominem</a:t>
            </a:r>
            <a:r>
              <a:rPr lang="tr-TR" dirty="0"/>
              <a:t> ya da </a:t>
            </a:r>
            <a:r>
              <a:rPr lang="tr-TR" b="1" dirty="0"/>
              <a:t>insan karalama safsatası</a:t>
            </a:r>
            <a:r>
              <a:rPr lang="tr-TR" dirty="0"/>
              <a:t>, kalıplaşmış bir </a:t>
            </a:r>
            <a:r>
              <a:rPr lang="tr-TR" dirty="0">
                <a:hlinkClick r:id="rId2" tooltip="Latince"/>
              </a:rPr>
              <a:t>Latince</a:t>
            </a:r>
            <a:r>
              <a:rPr lang="tr-TR" dirty="0"/>
              <a:t> deyimdir. Bir reaksiyonun, belirli bir kişinin herhangi bir konudaki duruşu yerine şahsına yöneltilmesidir</a:t>
            </a:r>
            <a:r>
              <a:rPr lang="tr-TR" dirty="0" smtClean="0"/>
              <a:t>.</a:t>
            </a:r>
            <a:r>
              <a:rPr lang="tr-TR" dirty="0"/>
              <a:t> </a:t>
            </a:r>
            <a:endParaRPr lang="tr-TR" dirty="0" smtClean="0"/>
          </a:p>
          <a:p>
            <a:pPr algn="just"/>
            <a:r>
              <a:rPr lang="tr-TR" dirty="0" smtClean="0"/>
              <a:t>Örneğin </a:t>
            </a:r>
            <a:r>
              <a:rPr lang="tr-TR" dirty="0"/>
              <a:t>bir argümana cevap verirken, argümanı eleştirmekten ziyade, argümanı ortaya atan kişinin alakasız bir özelliğini gündeme getirerek fikirlerini çürütmeye çalışmaktır. </a:t>
            </a:r>
            <a:r>
              <a:rPr lang="tr-TR" dirty="0">
                <a:hlinkClick r:id="rId3" tooltip="Önerme"/>
              </a:rPr>
              <a:t>Önerme</a:t>
            </a:r>
            <a:r>
              <a:rPr lang="tr-TR" dirty="0"/>
              <a:t> yerine, önerme yapan kişi tartışma konusu edilerek iddialara karşı çıkmak suretiyle yapılır. </a:t>
            </a:r>
            <a:endParaRPr lang="tr-TR" dirty="0" smtClean="0"/>
          </a:p>
          <a:p>
            <a:pPr algn="just"/>
            <a:r>
              <a:rPr lang="tr-TR" dirty="0" smtClean="0"/>
              <a:t>Ad </a:t>
            </a:r>
            <a:r>
              <a:rPr lang="tr-TR" dirty="0" err="1" smtClean="0"/>
              <a:t>hominem</a:t>
            </a:r>
            <a:r>
              <a:rPr lang="tr-TR" dirty="0"/>
              <a:t>, </a:t>
            </a:r>
            <a:r>
              <a:rPr lang="tr-TR" dirty="0">
                <a:hlinkClick r:id="rId4" tooltip="Mantık"/>
              </a:rPr>
              <a:t>mantıksal</a:t>
            </a:r>
            <a:r>
              <a:rPr lang="tr-TR" dirty="0"/>
              <a:t> bir </a:t>
            </a:r>
            <a:r>
              <a:rPr lang="tr-TR" dirty="0">
                <a:hlinkClick r:id="rId5" tooltip="Safsata"/>
              </a:rPr>
              <a:t>safsata</a:t>
            </a:r>
            <a:r>
              <a:rPr lang="tr-TR" dirty="0"/>
              <a:t> kabul edilir</a:t>
            </a:r>
            <a:r>
              <a:rPr lang="tr-TR" dirty="0" smtClean="0"/>
              <a:t>.</a:t>
            </a:r>
          </a:p>
          <a:p>
            <a:pPr algn="just"/>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2204864"/>
            <a:ext cx="7643192" cy="3633267"/>
          </a:xfrm>
        </p:spPr>
        <p:txBody>
          <a:bodyPr>
            <a:normAutofit fontScale="85000" lnSpcReduction="10000"/>
          </a:bodyPr>
          <a:lstStyle/>
          <a:p>
            <a:pPr algn="just"/>
            <a:r>
              <a:rPr lang="tr-TR" dirty="0" smtClean="0"/>
              <a:t>Burada </a:t>
            </a:r>
            <a:r>
              <a:rPr lang="tr-TR" dirty="0" smtClean="0"/>
              <a:t>iki hata yapılmaktadır: İlk olarak, Önyargılı Örnek hatasına düşülmektedir, çünkü anketin yapıldığı iller zaten </a:t>
            </a:r>
            <a:r>
              <a:rPr lang="tr-TR" dirty="0" smtClean="0"/>
              <a:t>deniz kenarındaki </a:t>
            </a:r>
            <a:r>
              <a:rPr lang="tr-TR" dirty="0" smtClean="0"/>
              <a:t>illerdir; dolayısıyla elbette insanlar en az iki haftalarını deniz kenarında geçireceklerdir! Bu, taraflı örneklem safsatasıdır. İkincisi, 81 ile sahip bir ülkenin sadece 3 ilinde yapılan araştırma ile tüm Türkiye hakkında bir yargıya varmak hatalıdır. Bu da, aceleci genelleme safsatasıdır. </a:t>
            </a:r>
          </a:p>
          <a:p>
            <a:pPr>
              <a:buNone/>
            </a:pPr>
            <a:endParaRPr lang="tr-TR" dirty="0"/>
          </a:p>
        </p:txBody>
      </p:sp>
      <p:sp>
        <p:nvSpPr>
          <p:cNvPr id="4" name="1 Başlık"/>
          <p:cNvSpPr>
            <a:spLocks noGrp="1"/>
          </p:cNvSpPr>
          <p:nvPr>
            <p:ph type="title"/>
          </p:nvPr>
        </p:nvSpPr>
        <p:spPr/>
        <p:txBody>
          <a:bodyPr>
            <a:normAutofit/>
          </a:bodyPr>
          <a:lstStyle/>
          <a:p>
            <a:r>
              <a:rPr lang="en-US" sz="3200" b="1" dirty="0"/>
              <a:t>Biased Sample / </a:t>
            </a:r>
            <a:r>
              <a:rPr lang="tr-TR" sz="3200" b="1" dirty="0" smtClean="0"/>
              <a:t>Taraflı Örneklem </a:t>
            </a:r>
            <a:r>
              <a:rPr lang="en-US" sz="3200" b="1" dirty="0" err="1" smtClean="0"/>
              <a:t>ve</a:t>
            </a:r>
            <a:r>
              <a:rPr lang="tr-TR" sz="3200" b="1" dirty="0" smtClean="0"/>
              <a:t> </a:t>
            </a:r>
            <a:r>
              <a:rPr lang="tr-TR" sz="3200" b="1" dirty="0" err="1" smtClean="0"/>
              <a:t>Hasty</a:t>
            </a:r>
            <a:r>
              <a:rPr lang="tr-TR" sz="3200" b="1" dirty="0" smtClean="0"/>
              <a:t> </a:t>
            </a:r>
            <a:r>
              <a:rPr lang="tr-TR" sz="3200" b="1" dirty="0" err="1"/>
              <a:t>Generalization</a:t>
            </a:r>
            <a:r>
              <a:rPr lang="tr-TR" sz="3200" b="1" dirty="0"/>
              <a:t> / Aceleci </a:t>
            </a:r>
            <a:r>
              <a:rPr lang="tr-TR" sz="3200" b="1" dirty="0" smtClean="0"/>
              <a:t>Genelleme</a:t>
            </a:r>
            <a:endParaRPr lang="tr-T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075240" cy="922114"/>
          </a:xfrm>
        </p:spPr>
        <p:txBody>
          <a:bodyPr/>
          <a:lstStyle/>
          <a:p>
            <a:r>
              <a:rPr lang="tr-TR" dirty="0" smtClean="0"/>
              <a:t>Bir Bilen Safsatası</a:t>
            </a:r>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339752" y="1206122"/>
            <a:ext cx="4320480" cy="547560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Bilen Safsatası</a:t>
            </a:r>
            <a:endParaRPr lang="tr-TR" dirty="0"/>
          </a:p>
        </p:txBody>
      </p:sp>
      <p:sp>
        <p:nvSpPr>
          <p:cNvPr id="3" name="2 İçerik Yer Tutucusu"/>
          <p:cNvSpPr>
            <a:spLocks noGrp="1"/>
          </p:cNvSpPr>
          <p:nvPr>
            <p:ph idx="1"/>
          </p:nvPr>
        </p:nvSpPr>
        <p:spPr>
          <a:xfrm>
            <a:off x="467544" y="1412776"/>
            <a:ext cx="8208912" cy="4464496"/>
          </a:xfrm>
        </p:spPr>
        <p:txBody>
          <a:bodyPr>
            <a:normAutofit/>
          </a:bodyPr>
          <a:lstStyle/>
          <a:p>
            <a:pPr algn="just" fontAlgn="base"/>
            <a:r>
              <a:rPr lang="tr-TR" sz="2400" dirty="0" smtClean="0"/>
              <a:t>Einstein kansere kanser kök hücrelerinin yol açtığını söylüyor. O halde kanserin sebebi kanser kök hücreleridir.</a:t>
            </a:r>
          </a:p>
          <a:p>
            <a:pPr algn="just" fontAlgn="base"/>
            <a:r>
              <a:rPr lang="tr-TR" sz="2400" b="1" dirty="0" smtClean="0"/>
              <a:t>1. </a:t>
            </a:r>
            <a:r>
              <a:rPr lang="tr-TR" sz="2400" b="1" dirty="0" smtClean="0"/>
              <a:t>A kişisi (otorite) gerçekten konu hakkında otorite </a:t>
            </a:r>
            <a:r>
              <a:rPr lang="tr-TR" sz="2400" b="1" dirty="0" smtClean="0"/>
              <a:t>olmadığında:</a:t>
            </a:r>
            <a:endParaRPr lang="tr-TR" sz="2400" dirty="0" smtClean="0"/>
          </a:p>
          <a:p>
            <a:pPr algn="just" fontAlgn="base"/>
            <a:r>
              <a:rPr lang="tr-TR" sz="2400" b="1" dirty="0" smtClean="0"/>
              <a:t>2</a:t>
            </a:r>
            <a:r>
              <a:rPr lang="tr-TR" sz="2400" b="1" dirty="0" smtClean="0"/>
              <a:t>. A kişisi (otorite) ortaya atılan önermede önyargıları, çıkar çatışmaları olan bir taraf olduğunda:</a:t>
            </a:r>
            <a:endParaRPr lang="tr-TR" sz="2400" dirty="0" smtClean="0"/>
          </a:p>
          <a:p>
            <a:pPr algn="just" fontAlgn="base"/>
            <a:r>
              <a:rPr lang="tr-TR" sz="2400" b="1" dirty="0" smtClean="0"/>
              <a:t>3</a:t>
            </a:r>
            <a:r>
              <a:rPr lang="tr-TR" sz="2400" b="1" dirty="0" smtClean="0"/>
              <a:t>. Otorite konu hakkında gerçekten otorite olsa da otoritenin konu hakkındaki düşünceleri diğer otoritelerle örtüşmediğinde:</a:t>
            </a:r>
            <a:endParaRPr lang="tr-TR" sz="2400" dirty="0" smtClean="0"/>
          </a:p>
          <a:p>
            <a:pPr algn="just" fontAlgn="base"/>
            <a:r>
              <a:rPr lang="tr-TR" sz="2400" b="1" dirty="0" smtClean="0"/>
              <a:t>4</a:t>
            </a:r>
            <a:r>
              <a:rPr lang="tr-TR" sz="2400" b="1" dirty="0" smtClean="0"/>
              <a:t>. Bir otoritenin var olmasının mümkün olmadığı konular için bir otorite gündeme getirildiğinde: </a:t>
            </a:r>
            <a:endParaRPr lang="tr-TR" sz="2400" dirty="0" smtClean="0"/>
          </a:p>
          <a:p>
            <a:endParaRPr lang="tr-T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a:t>Begging The Question / </a:t>
            </a:r>
            <a:r>
              <a:rPr lang="en-US" b="1" dirty="0" err="1"/>
              <a:t>Soruya</a:t>
            </a:r>
            <a:r>
              <a:rPr lang="en-US" b="1" dirty="0"/>
              <a:t> </a:t>
            </a:r>
            <a:r>
              <a:rPr lang="en-US" b="1" dirty="0" err="1"/>
              <a:t>Yalvarma</a:t>
            </a:r>
            <a:endParaRPr lang="tr-TR" dirty="0"/>
          </a:p>
        </p:txBody>
      </p:sp>
      <p:sp>
        <p:nvSpPr>
          <p:cNvPr id="3" name="2 İçerik Yer Tutucusu"/>
          <p:cNvSpPr>
            <a:spLocks noGrp="1"/>
          </p:cNvSpPr>
          <p:nvPr>
            <p:ph idx="1"/>
          </p:nvPr>
        </p:nvSpPr>
        <p:spPr>
          <a:xfrm>
            <a:off x="457200" y="1600200"/>
            <a:ext cx="8291264" cy="4637112"/>
          </a:xfrm>
        </p:spPr>
        <p:txBody>
          <a:bodyPr>
            <a:noAutofit/>
          </a:bodyPr>
          <a:lstStyle/>
          <a:p>
            <a:pPr fontAlgn="base"/>
            <a:r>
              <a:rPr lang="tr-TR" sz="2000" dirty="0"/>
              <a:t>Bu tip mantık hatasının bazı diğer isimleri de vardır: </a:t>
            </a:r>
            <a:r>
              <a:rPr lang="tr-TR" sz="2000" b="1" dirty="0"/>
              <a:t>Dairesel Akıl Yürütme (</a:t>
            </a:r>
            <a:r>
              <a:rPr lang="tr-TR" sz="2000" b="1" dirty="0" err="1"/>
              <a:t>Circular</a:t>
            </a:r>
            <a:r>
              <a:rPr lang="tr-TR" sz="2000" b="1" dirty="0"/>
              <a:t> </a:t>
            </a:r>
            <a:r>
              <a:rPr lang="tr-TR" sz="2000" b="1" dirty="0" err="1"/>
              <a:t>Reasoning</a:t>
            </a:r>
            <a:r>
              <a:rPr lang="tr-TR" sz="2000" b="1" dirty="0"/>
              <a:t>) </a:t>
            </a:r>
            <a:r>
              <a:rPr lang="tr-TR" sz="2000" dirty="0"/>
              <a:t>ya da Latince olarak </a:t>
            </a:r>
            <a:r>
              <a:rPr lang="tr-TR" sz="2000" b="1" i="1" dirty="0" err="1"/>
              <a:t>Petitio</a:t>
            </a:r>
            <a:r>
              <a:rPr lang="tr-TR" sz="2000" b="1" i="1" dirty="0"/>
              <a:t> </a:t>
            </a:r>
            <a:r>
              <a:rPr lang="tr-TR" sz="2000" b="1" i="1" dirty="0" err="1"/>
              <a:t>Principii</a:t>
            </a:r>
            <a:r>
              <a:rPr lang="tr-TR" sz="2000" dirty="0"/>
              <a:t> denmektedir.</a:t>
            </a:r>
          </a:p>
          <a:p>
            <a:pPr fontAlgn="base"/>
            <a:r>
              <a:rPr lang="tr-TR" sz="2000" dirty="0"/>
              <a:t> </a:t>
            </a:r>
            <a:r>
              <a:rPr lang="tr-TR" sz="2000" b="1" dirty="0" smtClean="0"/>
              <a:t>Döngüsel </a:t>
            </a:r>
            <a:r>
              <a:rPr lang="tr-TR" sz="2000" b="1" dirty="0"/>
              <a:t>argüman safsatası</a:t>
            </a:r>
            <a:r>
              <a:rPr lang="tr-TR" sz="2000" dirty="0"/>
              <a:t>, bilimsel tartışmaların en sık karşılaşılan mantık hatalarından birisidir. Ne yazık ki, özellikle de şahsi inançları ile bilimi karıştırıp, sonrasında da biriyle ötekisini ispatlamaya çalışan insanlarda çok sık görülür.</a:t>
            </a:r>
          </a:p>
          <a:p>
            <a:pPr fontAlgn="base"/>
            <a:r>
              <a:rPr lang="tr-TR" sz="2000" dirty="0" err="1" smtClean="0"/>
              <a:t>Kostas</a:t>
            </a:r>
            <a:r>
              <a:rPr lang="tr-TR" sz="2000" dirty="0"/>
              <a:t>: </a:t>
            </a:r>
            <a:r>
              <a:rPr lang="tr-TR" sz="2000" i="1" dirty="0"/>
              <a:t>“Tanrı var olmalıdır.”</a:t>
            </a:r>
            <a:endParaRPr lang="tr-TR" sz="2000" dirty="0"/>
          </a:p>
          <a:p>
            <a:pPr fontAlgn="base"/>
            <a:r>
              <a:rPr lang="tr-TR" sz="2000" dirty="0" err="1"/>
              <a:t>Yorgi</a:t>
            </a:r>
            <a:r>
              <a:rPr lang="tr-TR" sz="2000" dirty="0"/>
              <a:t>: </a:t>
            </a:r>
            <a:r>
              <a:rPr lang="tr-TR" sz="2000" i="1" dirty="0"/>
              <a:t>“Olabilir. Ama Tanrı’nın var olduğunu nereden biliyorsun?”</a:t>
            </a:r>
            <a:endParaRPr lang="tr-TR" sz="2000" dirty="0"/>
          </a:p>
          <a:p>
            <a:pPr fontAlgn="base"/>
            <a:r>
              <a:rPr lang="tr-TR" sz="2000" dirty="0" err="1"/>
              <a:t>Kostas</a:t>
            </a:r>
            <a:r>
              <a:rPr lang="tr-TR" sz="2000" dirty="0"/>
              <a:t>: </a:t>
            </a:r>
            <a:r>
              <a:rPr lang="tr-TR" sz="2000" i="1" dirty="0"/>
              <a:t>“Çünkü İncil öyle söylüyor.”</a:t>
            </a:r>
            <a:endParaRPr lang="tr-TR" sz="2000" dirty="0"/>
          </a:p>
          <a:p>
            <a:pPr fontAlgn="base"/>
            <a:r>
              <a:rPr lang="tr-TR" sz="2000" dirty="0" err="1"/>
              <a:t>Yorgi</a:t>
            </a:r>
            <a:r>
              <a:rPr lang="tr-TR" sz="2000" dirty="0"/>
              <a:t>: </a:t>
            </a:r>
            <a:r>
              <a:rPr lang="tr-TR" sz="2000" i="1" dirty="0"/>
              <a:t>“</a:t>
            </a:r>
            <a:r>
              <a:rPr lang="tr-TR" sz="2000" i="1" dirty="0" err="1"/>
              <a:t>Hmm</a:t>
            </a:r>
            <a:r>
              <a:rPr lang="tr-TR" sz="2000" i="1" dirty="0"/>
              <a:t>, anladım. Peki İncil'e neden inanmamız gerekiyor, ya yanlışsa?”</a:t>
            </a:r>
            <a:endParaRPr lang="tr-TR" sz="2000" dirty="0"/>
          </a:p>
          <a:p>
            <a:pPr fontAlgn="base"/>
            <a:r>
              <a:rPr lang="tr-TR" sz="2000" dirty="0" err="1"/>
              <a:t>Kostas</a:t>
            </a:r>
            <a:r>
              <a:rPr lang="tr-TR" sz="2000" dirty="0"/>
              <a:t>: </a:t>
            </a:r>
            <a:r>
              <a:rPr lang="tr-TR" sz="2000" i="1" dirty="0"/>
              <a:t>“Çünkü İncil, Tanrı’nın eseridir ve Tanrı’nın var olduğunu söylemektedir</a:t>
            </a:r>
            <a:r>
              <a:rPr lang="tr-TR" sz="2000" i="1" dirty="0" smtClean="0"/>
              <a:t>.”</a:t>
            </a:r>
            <a:endParaRPr lang="tr-T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Autofit/>
          </a:bodyPr>
          <a:lstStyle/>
          <a:p>
            <a:pPr fontAlgn="base"/>
            <a:r>
              <a:rPr lang="tr-TR" sz="2400" dirty="0" smtClean="0"/>
              <a:t>Bu tip döngüsel mantık hatası, birçok komplo teorisinin de kalbinde yatar. </a:t>
            </a:r>
          </a:p>
          <a:p>
            <a:pPr fontAlgn="base"/>
            <a:r>
              <a:rPr lang="tr-TR" sz="2400" dirty="0" smtClean="0"/>
              <a:t>Son bir örnek:</a:t>
            </a:r>
          </a:p>
          <a:p>
            <a:pPr fontAlgn="base"/>
            <a:r>
              <a:rPr lang="tr-TR" sz="2400" dirty="0" smtClean="0"/>
              <a:t>Batur: </a:t>
            </a:r>
            <a:r>
              <a:rPr lang="tr-TR" sz="2400" i="1" dirty="0" smtClean="0"/>
              <a:t>“Özgeçmişiniz harika gözüküyor ama bir referansa daha ihtiyacımız var.”</a:t>
            </a:r>
            <a:endParaRPr lang="tr-TR" sz="2400" dirty="0" smtClean="0"/>
          </a:p>
          <a:p>
            <a:pPr fontAlgn="base"/>
            <a:r>
              <a:rPr lang="tr-TR" sz="2400" dirty="0" smtClean="0"/>
              <a:t>Berke: </a:t>
            </a:r>
            <a:r>
              <a:rPr lang="tr-TR" sz="2400" i="1" dirty="0" smtClean="0"/>
              <a:t>“Hasan benim için iyi bir referans olabilir.”</a:t>
            </a:r>
            <a:endParaRPr lang="tr-TR" sz="2400" dirty="0" smtClean="0"/>
          </a:p>
          <a:p>
            <a:pPr fontAlgn="base"/>
            <a:r>
              <a:rPr lang="tr-TR" sz="2400" dirty="0" smtClean="0"/>
              <a:t>Batur: </a:t>
            </a:r>
            <a:r>
              <a:rPr lang="tr-TR" sz="2400" i="1" dirty="0" smtClean="0"/>
              <a:t>“Güzel. Peki Hasan'ın güvenilir olduğundan emin olabilir miyiz?”</a:t>
            </a:r>
            <a:endParaRPr lang="tr-TR" sz="2400" dirty="0" smtClean="0"/>
          </a:p>
          <a:p>
            <a:pPr fontAlgn="base"/>
            <a:r>
              <a:rPr lang="tr-TR" sz="2400" dirty="0" smtClean="0"/>
              <a:t>Berke: </a:t>
            </a:r>
            <a:r>
              <a:rPr lang="tr-TR" sz="2400" i="1" dirty="0" smtClean="0"/>
              <a:t>“Kesinlikle! Çünkü ben onun için referans olabilirim!”</a:t>
            </a:r>
            <a:endParaRPr lang="tr-TR" sz="2400" dirty="0" smtClean="0"/>
          </a:p>
          <a:p>
            <a:endParaRPr lang="tr-TR" sz="2400" dirty="0" smtClean="0"/>
          </a:p>
          <a:p>
            <a:endParaRPr lang="tr-T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Post Hoc/ Yanlış Nedensellik</a:t>
            </a:r>
            <a:endParaRPr lang="tr-TR" dirty="0"/>
          </a:p>
        </p:txBody>
      </p:sp>
      <p:sp>
        <p:nvSpPr>
          <p:cNvPr id="3" name="2 İçerik Yer Tutucusu"/>
          <p:cNvSpPr>
            <a:spLocks noGrp="1"/>
          </p:cNvSpPr>
          <p:nvPr>
            <p:ph idx="1"/>
          </p:nvPr>
        </p:nvSpPr>
        <p:spPr>
          <a:xfrm>
            <a:off x="457200" y="1600200"/>
            <a:ext cx="8229600" cy="4925144"/>
          </a:xfrm>
        </p:spPr>
        <p:txBody>
          <a:bodyPr>
            <a:normAutofit fontScale="77500" lnSpcReduction="20000"/>
          </a:bodyPr>
          <a:lstStyle/>
          <a:p>
            <a:pPr algn="just"/>
            <a:r>
              <a:rPr lang="tr-TR" dirty="0" smtClean="0"/>
              <a:t>Bu </a:t>
            </a:r>
            <a:r>
              <a:rPr lang="tr-TR" dirty="0"/>
              <a:t>Latince ifade Türkçeye "</a:t>
            </a:r>
            <a:r>
              <a:rPr lang="tr-TR" dirty="0">
                <a:solidFill>
                  <a:srgbClr val="FF0000"/>
                </a:solidFill>
              </a:rPr>
              <a:t>bundan sonra, demek ki bundan dolayı</a:t>
            </a:r>
            <a:r>
              <a:rPr lang="tr-TR" dirty="0"/>
              <a:t>" şeklinde çevrilebilir. </a:t>
            </a:r>
            <a:r>
              <a:rPr lang="tr-TR" b="1" dirty="0"/>
              <a:t>Post hoc</a:t>
            </a:r>
            <a:r>
              <a:rPr lang="tr-TR" dirty="0"/>
              <a:t> safsatası "</a:t>
            </a:r>
            <a:r>
              <a:rPr lang="tr-TR" dirty="0" err="1"/>
              <a:t>peşpeşe</a:t>
            </a:r>
            <a:r>
              <a:rPr lang="tr-TR" dirty="0"/>
              <a:t> gerçekleşen iki olaydan daha önce gelen daha sonra gelenin sebebi olmak zorundadır" şeklinde geçersiz bir akıl yürütmeye dayanır</a:t>
            </a:r>
            <a:r>
              <a:rPr lang="tr-TR" dirty="0" smtClean="0"/>
              <a:t>.</a:t>
            </a:r>
          </a:p>
          <a:p>
            <a:pPr algn="just"/>
            <a:r>
              <a:rPr lang="tr-TR" i="1" dirty="0"/>
              <a:t>Post hoc</a:t>
            </a:r>
            <a:r>
              <a:rPr lang="tr-TR" dirty="0"/>
              <a:t> kaçınılması son derece zor bir safsata türüdür çünkü insan beyni birbirini izleyen olaylar arasında sebep-sonuç ilişkisi kurma yönünde güçlü bir eğilim sergiler. Buradaki sorun, sebep-sonuç ilişkisi kurulurken sadece ve sadece olayların sırasına bakılması, diğer tüm faktörlerin göz ardı edilmesidir. Birbirini izleyen iki olay arasında hiçbir ilişki bulunmayabileceği gibi, bu iki olay bambaşka bir üçüncü olaydan kaynaklanmış da olabilir</a:t>
            </a:r>
            <a:r>
              <a:rPr lang="tr-TR" dirty="0" smtClean="0"/>
              <a:t>.</a:t>
            </a:r>
          </a:p>
          <a:p>
            <a:r>
              <a:rPr lang="tr-TR" b="1" dirty="0"/>
              <a:t>A</a:t>
            </a:r>
            <a:r>
              <a:rPr lang="tr-TR" dirty="0"/>
              <a:t> oldu, daha sonra </a:t>
            </a:r>
            <a:r>
              <a:rPr lang="tr-TR" b="1" dirty="0"/>
              <a:t>B</a:t>
            </a:r>
            <a:r>
              <a:rPr lang="tr-TR" dirty="0"/>
              <a:t> oldu.</a:t>
            </a:r>
          </a:p>
          <a:p>
            <a:r>
              <a:rPr lang="tr-TR" dirty="0"/>
              <a:t>Demek ki, </a:t>
            </a:r>
            <a:r>
              <a:rPr lang="tr-TR" b="1" dirty="0" err="1"/>
              <a:t>B'</a:t>
            </a:r>
            <a:r>
              <a:rPr lang="tr-TR" dirty="0" err="1"/>
              <a:t>nin</a:t>
            </a:r>
            <a:r>
              <a:rPr lang="tr-TR" dirty="0"/>
              <a:t> sebebi </a:t>
            </a:r>
            <a:r>
              <a:rPr lang="tr-TR" b="1" dirty="0"/>
              <a:t>A</a:t>
            </a:r>
            <a:r>
              <a:rPr lang="tr-TR" dirty="0"/>
              <a:t> idi</a:t>
            </a:r>
            <a:r>
              <a:rPr lang="tr-TR" dirty="0" smtClean="0"/>
              <a:t>.</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False</a:t>
            </a:r>
            <a:r>
              <a:rPr lang="tr-TR" b="1" dirty="0" smtClean="0"/>
              <a:t> Dilemma / Hatalı İkilem ve </a:t>
            </a:r>
            <a:r>
              <a:rPr lang="tr-TR" b="1" dirty="0" err="1" smtClean="0"/>
              <a:t>Middle</a:t>
            </a:r>
            <a:r>
              <a:rPr lang="tr-TR" b="1" dirty="0" smtClean="0"/>
              <a:t> </a:t>
            </a:r>
            <a:r>
              <a:rPr lang="tr-TR" b="1" dirty="0" err="1" smtClean="0"/>
              <a:t>Ground</a:t>
            </a:r>
            <a:r>
              <a:rPr lang="tr-TR" b="1" dirty="0" smtClean="0"/>
              <a:t> / Orta Yol</a:t>
            </a:r>
            <a:endParaRPr lang="tr-TR" dirty="0"/>
          </a:p>
        </p:txBody>
      </p:sp>
      <p:sp>
        <p:nvSpPr>
          <p:cNvPr id="3" name="2 İçerik Yer Tutucusu"/>
          <p:cNvSpPr>
            <a:spLocks noGrp="1"/>
          </p:cNvSpPr>
          <p:nvPr>
            <p:ph idx="1"/>
          </p:nvPr>
        </p:nvSpPr>
        <p:spPr>
          <a:xfrm>
            <a:off x="251520" y="1600200"/>
            <a:ext cx="8435280" cy="4781128"/>
          </a:xfrm>
        </p:spPr>
        <p:txBody>
          <a:bodyPr>
            <a:normAutofit fontScale="85000" lnSpcReduction="20000"/>
          </a:bodyPr>
          <a:lstStyle/>
          <a:p>
            <a:pPr algn="just" fontAlgn="base"/>
            <a:r>
              <a:rPr lang="tr-TR" dirty="0"/>
              <a:t>Hatalı İkilem mantık </a:t>
            </a:r>
            <a:r>
              <a:rPr lang="tr-TR" dirty="0" smtClean="0"/>
              <a:t>hatasının </a:t>
            </a:r>
            <a:r>
              <a:rPr lang="tr-TR" dirty="0"/>
              <a:t>formu çok açıktır:</a:t>
            </a:r>
          </a:p>
          <a:p>
            <a:pPr algn="just"/>
            <a:r>
              <a:rPr lang="tr-TR" dirty="0"/>
              <a:t>Ya X İddiası ya da Y İddiası doğrudur.</a:t>
            </a:r>
          </a:p>
          <a:p>
            <a:pPr algn="just"/>
            <a:r>
              <a:rPr lang="tr-TR" dirty="0"/>
              <a:t>Y İddiası yanlıştır.</a:t>
            </a:r>
          </a:p>
          <a:p>
            <a:pPr algn="just"/>
            <a:r>
              <a:rPr lang="tr-TR" dirty="0"/>
              <a:t>Dolayısıyla X İddiası doğrudur.</a:t>
            </a:r>
          </a:p>
          <a:p>
            <a:pPr algn="just"/>
            <a:r>
              <a:rPr lang="tr-TR" dirty="0"/>
              <a:t>Eğer formülü dikkatlice inceleyecek olursanız, üçüncü bir seçenek olduğunu görürsünüz: Hem X İddiası, hem de Y İddiası yanlış olabilir</a:t>
            </a:r>
            <a:r>
              <a:rPr lang="tr-TR" dirty="0" smtClean="0"/>
              <a:t>.</a:t>
            </a:r>
            <a:r>
              <a:rPr lang="tr-TR" dirty="0"/>
              <a:t> İşte bu mantık hatasının en tehlikeli olduğu zaman, ortada aslında üzerinde durulabilecek daha çok seçenek varken, taraflardan </a:t>
            </a:r>
            <a:r>
              <a:rPr lang="tr-TR" dirty="0" smtClean="0"/>
              <a:t>birini </a:t>
            </a:r>
            <a:r>
              <a:rPr lang="tr-TR" dirty="0"/>
              <a:t>seçenekleri ikiye indirerek sizi birini seçmeye zorlamasıdır. Ancak taraf, seçenekleri kendisinin istediği gibi </a:t>
            </a:r>
            <a:r>
              <a:rPr lang="tr-TR" dirty="0" smtClean="0"/>
              <a:t>azalttığı </a:t>
            </a:r>
            <a:r>
              <a:rPr lang="tr-TR" dirty="0"/>
              <a:t>için siz hangisini </a:t>
            </a:r>
            <a:r>
              <a:rPr lang="tr-TR" dirty="0" smtClean="0"/>
              <a:t>seçerseniz </a:t>
            </a:r>
            <a:r>
              <a:rPr lang="tr-TR" dirty="0"/>
              <a:t>seçin, karşı taraf </a:t>
            </a:r>
            <a:r>
              <a:rPr lang="tr-TR" dirty="0" smtClean="0"/>
              <a:t>istediğine </a:t>
            </a:r>
            <a:r>
              <a:rPr lang="tr-TR" dirty="0"/>
              <a:t>ulaşacaktır.</a:t>
            </a:r>
          </a:p>
        </p:txBody>
      </p:sp>
      <p:pic>
        <p:nvPicPr>
          <p:cNvPr id="137218" name="Picture 2" descr="http://evrimagaci.org/public/uploads/statics/43262e15f6af1810d618736591d1aa52.jpeg"/>
          <p:cNvPicPr>
            <a:picLocks noChangeAspect="1" noChangeArrowheads="1"/>
          </p:cNvPicPr>
          <p:nvPr/>
        </p:nvPicPr>
        <p:blipFill>
          <a:blip r:embed="rId2" cstate="print"/>
          <a:srcRect/>
          <a:stretch>
            <a:fillRect/>
          </a:stretch>
        </p:blipFill>
        <p:spPr bwMode="auto">
          <a:xfrm>
            <a:off x="6156176" y="2060848"/>
            <a:ext cx="2608145" cy="11475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Ad </a:t>
            </a:r>
            <a:r>
              <a:rPr lang="tr-TR" b="1" dirty="0" err="1" smtClean="0"/>
              <a:t>ignorantiam</a:t>
            </a:r>
            <a:endParaRPr lang="tr-TR" dirty="0"/>
          </a:p>
        </p:txBody>
      </p:sp>
      <p:sp>
        <p:nvSpPr>
          <p:cNvPr id="3" name="2 İçerik Yer Tutucusu"/>
          <p:cNvSpPr>
            <a:spLocks noGrp="1"/>
          </p:cNvSpPr>
          <p:nvPr>
            <p:ph idx="1"/>
          </p:nvPr>
        </p:nvSpPr>
        <p:spPr>
          <a:xfrm>
            <a:off x="107504" y="1196752"/>
            <a:ext cx="8856984" cy="4929411"/>
          </a:xfrm>
        </p:spPr>
        <p:txBody>
          <a:bodyPr>
            <a:noAutofit/>
          </a:bodyPr>
          <a:lstStyle/>
          <a:p>
            <a:r>
              <a:rPr lang="tr-TR" sz="1800" dirty="0" err="1"/>
              <a:t>Argumentum</a:t>
            </a:r>
            <a:r>
              <a:rPr lang="tr-TR" sz="1800" dirty="0"/>
              <a:t> </a:t>
            </a:r>
            <a:r>
              <a:rPr lang="tr-TR" sz="1800" b="1" dirty="0" smtClean="0"/>
              <a:t> ad </a:t>
            </a:r>
            <a:r>
              <a:rPr lang="tr-TR" sz="1800" b="1" dirty="0" err="1" smtClean="0"/>
              <a:t>ignorantiam</a:t>
            </a:r>
            <a:r>
              <a:rPr lang="tr-TR" sz="1800" dirty="0" smtClean="0"/>
              <a:t>, </a:t>
            </a:r>
            <a:r>
              <a:rPr lang="tr-TR" sz="1800" dirty="0"/>
              <a:t>Latince bir mantık terimidir. "</a:t>
            </a:r>
            <a:r>
              <a:rPr lang="tr-TR" sz="1800" b="1" dirty="0"/>
              <a:t>Bilgi yoksunluğundan kaynaklanan argüman</a:t>
            </a:r>
            <a:r>
              <a:rPr lang="tr-TR" sz="1800" dirty="0"/>
              <a:t>" anlamına gelir. Bir şeyin yanlışlığının ispatlanamamış olması nedeniyle doğru olduğunu, veya doğruluğunun ispatlanamamış olması nedeniyle yanlış olduğunu ileri sürme safsatasıdır</a:t>
            </a:r>
            <a:r>
              <a:rPr lang="tr-TR" sz="1800" dirty="0" smtClean="0"/>
              <a:t>.</a:t>
            </a:r>
          </a:p>
          <a:p>
            <a:r>
              <a:rPr lang="tr-TR" sz="1800" b="1" dirty="0"/>
              <a:t>Safsata Kılavuzu'nda "İspatlama mecburiyeti safsatası</a:t>
            </a:r>
            <a:r>
              <a:rPr lang="tr-TR" sz="1800" dirty="0"/>
              <a:t>"</a:t>
            </a:r>
          </a:p>
          <a:p>
            <a:r>
              <a:rPr lang="tr-TR" sz="1800" b="1" dirty="0"/>
              <a:t>Tanım:</a:t>
            </a:r>
            <a:r>
              <a:rPr lang="tr-TR" sz="1800" dirty="0"/>
              <a:t> Bir şeyin yanlışlığının ispatlanamamış olması nedeniyle doğru olduğunu ya da doğruluğunun ispatlanamamış olması nedeniyle yanlış olduğunu ileri sürmek. </a:t>
            </a:r>
            <a:endParaRPr lang="tr-TR" sz="1800" dirty="0" smtClean="0"/>
          </a:p>
          <a:p>
            <a:r>
              <a:rPr lang="tr-TR" sz="1800" dirty="0" smtClean="0"/>
              <a:t>Bu </a:t>
            </a:r>
            <a:r>
              <a:rPr lang="tr-TR" sz="1800" dirty="0"/>
              <a:t>“Siyah-Beyaz Safsatası”nın özel bir şeklidir. Bu safsata “</a:t>
            </a:r>
            <a:r>
              <a:rPr lang="tr-TR" sz="1800" b="1" dirty="0"/>
              <a:t>Bir şey aksi ispatlanamadığı sürece doğrudur” </a:t>
            </a:r>
            <a:r>
              <a:rPr lang="tr-TR" sz="1800" dirty="0"/>
              <a:t>varsayımına dayanır.</a:t>
            </a:r>
          </a:p>
          <a:p>
            <a:r>
              <a:rPr lang="tr-TR" sz="1800" b="1" dirty="0" smtClean="0"/>
              <a:t>Örnek </a:t>
            </a:r>
            <a:r>
              <a:rPr lang="tr-TR" sz="1800" b="1" dirty="0"/>
              <a:t>1</a:t>
            </a:r>
            <a:r>
              <a:rPr lang="tr-TR" sz="1800" b="1" dirty="0" smtClean="0"/>
              <a:t>:</a:t>
            </a:r>
            <a:r>
              <a:rPr lang="tr-TR" sz="1800" dirty="0"/>
              <a:t> UFO’ların olamayacakları ispat edilemediğine göre, UFO’lar mevcuttur.</a:t>
            </a:r>
          </a:p>
          <a:p>
            <a:r>
              <a:rPr lang="tr-TR" sz="1800" b="1" dirty="0"/>
              <a:t>Örnek </a:t>
            </a:r>
            <a:r>
              <a:rPr lang="tr-TR" sz="1800" b="1" dirty="0" smtClean="0"/>
              <a:t>2:</a:t>
            </a:r>
            <a:r>
              <a:rPr lang="tr-TR" sz="1800" dirty="0"/>
              <a:t> Hayaletlerin olmadığı kanıtlanamadığına göre, hayaletler vardır.</a:t>
            </a:r>
          </a:p>
          <a:p>
            <a:r>
              <a:rPr lang="tr-TR" sz="1800" b="1" dirty="0"/>
              <a:t>Örnek </a:t>
            </a:r>
            <a:r>
              <a:rPr lang="tr-TR" sz="1800" b="1" dirty="0" smtClean="0"/>
              <a:t>3:</a:t>
            </a:r>
            <a:r>
              <a:rPr lang="tr-TR" sz="1800" dirty="0"/>
              <a:t> Bilim adamları “küresel ısınma” </a:t>
            </a:r>
            <a:r>
              <a:rPr lang="tr-TR" sz="1800" dirty="0" err="1"/>
              <a:t>nın</a:t>
            </a:r>
            <a:r>
              <a:rPr lang="tr-TR" sz="1800" dirty="0"/>
              <a:t> varlığını ispat edemediklerine göre, küresel ısınma yoktur</a:t>
            </a:r>
            <a:r>
              <a:rPr lang="tr-TR" sz="1800" dirty="0" smtClean="0"/>
              <a:t>.</a:t>
            </a:r>
          </a:p>
          <a:p>
            <a:pPr fontAlgn="base"/>
            <a:r>
              <a:rPr lang="tr-TR" sz="1800" b="1" dirty="0" err="1" smtClean="0"/>
              <a:t>Ockhamlı’nın</a:t>
            </a:r>
            <a:r>
              <a:rPr lang="tr-TR" sz="1800" b="1" dirty="0" smtClean="0"/>
              <a:t> usturası</a:t>
            </a:r>
            <a:r>
              <a:rPr lang="tr-TR" sz="1800" dirty="0" smtClean="0"/>
              <a:t>: ‘’Varlıklar </a:t>
            </a:r>
            <a:r>
              <a:rPr lang="tr-TR" sz="1800" dirty="0" smtClean="0"/>
              <a:t>gerekli olmadıkça çoğaltılmamalıdır.”</a:t>
            </a:r>
          </a:p>
          <a:p>
            <a:pPr fontAlgn="base"/>
            <a:r>
              <a:rPr lang="tr-TR" sz="1800" dirty="0" smtClean="0"/>
              <a:t>Bu prensibin dayandığı fikre göre eğer elinizde bilimsel bir veriyi açıklayacak iki farklı kuram varsa, bu kuramlardan en az düzeyde eleman kullananını seçmeniz gerekir.</a:t>
            </a:r>
          </a:p>
          <a:p>
            <a:endParaRPr lang="tr-T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fontScale="90000"/>
          </a:bodyPr>
          <a:lstStyle/>
          <a:p>
            <a:r>
              <a:rPr lang="tr-TR" dirty="0" err="1" smtClean="0"/>
              <a:t>Non</a:t>
            </a:r>
            <a:r>
              <a:rPr lang="tr-TR" dirty="0" smtClean="0"/>
              <a:t> </a:t>
            </a:r>
            <a:r>
              <a:rPr lang="tr-TR" dirty="0" smtClean="0"/>
              <a:t> </a:t>
            </a:r>
            <a:r>
              <a:rPr lang="tr-TR" dirty="0" err="1" smtClean="0"/>
              <a:t>S</a:t>
            </a:r>
            <a:r>
              <a:rPr lang="tr-TR" dirty="0" err="1" smtClean="0"/>
              <a:t>equitur</a:t>
            </a:r>
            <a:r>
              <a:rPr lang="tr-TR" dirty="0" smtClean="0"/>
              <a:t> (Takip Etmeyen</a:t>
            </a:r>
            <a:r>
              <a:rPr lang="tr-TR" dirty="0" smtClean="0"/>
              <a:t>) Safsatası</a:t>
            </a:r>
            <a:endParaRPr lang="tr-T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622901"/>
            <a:ext cx="8229600" cy="448056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Non</a:t>
            </a:r>
            <a:r>
              <a:rPr lang="tr-TR" dirty="0" smtClean="0"/>
              <a:t> </a:t>
            </a:r>
            <a:r>
              <a:rPr lang="tr-TR" dirty="0" smtClean="0"/>
              <a:t> </a:t>
            </a:r>
            <a:r>
              <a:rPr lang="tr-TR" dirty="0" err="1" smtClean="0"/>
              <a:t>S</a:t>
            </a:r>
            <a:r>
              <a:rPr lang="tr-TR" dirty="0" err="1" smtClean="0"/>
              <a:t>equitur</a:t>
            </a:r>
            <a:r>
              <a:rPr lang="tr-TR" dirty="0" smtClean="0"/>
              <a:t> (Takip Etmeyen</a:t>
            </a:r>
            <a:r>
              <a:rPr lang="tr-TR" dirty="0" smtClean="0"/>
              <a:t>) Safsatası</a:t>
            </a:r>
            <a:endParaRPr lang="tr-TR" dirty="0"/>
          </a:p>
        </p:txBody>
      </p:sp>
      <p:sp>
        <p:nvSpPr>
          <p:cNvPr id="3" name="2 İçerik Yer Tutucusu"/>
          <p:cNvSpPr>
            <a:spLocks noGrp="1"/>
          </p:cNvSpPr>
          <p:nvPr>
            <p:ph idx="1"/>
          </p:nvPr>
        </p:nvSpPr>
        <p:spPr/>
        <p:txBody>
          <a:bodyPr>
            <a:normAutofit fontScale="70000" lnSpcReduction="20000"/>
          </a:bodyPr>
          <a:lstStyle/>
          <a:p>
            <a:pPr algn="just"/>
            <a:r>
              <a:rPr lang="tr-TR" dirty="0" smtClean="0"/>
              <a:t>Varılan sonuç önermeyi takip etmediğinde ortaya çıkan mantık hatası. Sunulan deliller ve sebepler sonuçla alakasız olduğunda ya da sonuçları çok az desteklediğinde oluşur. </a:t>
            </a:r>
          </a:p>
          <a:p>
            <a:pPr algn="just"/>
            <a:r>
              <a:rPr lang="tr-TR" dirty="0" smtClean="0"/>
              <a:t> mantıksal yapısı: </a:t>
            </a:r>
          </a:p>
          <a:p>
            <a:pPr algn="just"/>
            <a:r>
              <a:rPr lang="tr-TR" dirty="0" smtClean="0"/>
              <a:t>İddia A ortaya atılır. </a:t>
            </a:r>
          </a:p>
          <a:p>
            <a:pPr algn="just"/>
            <a:r>
              <a:rPr lang="tr-TR" dirty="0" smtClean="0"/>
              <a:t>İddia A için deliller sunulur.</a:t>
            </a:r>
          </a:p>
          <a:p>
            <a:pPr algn="just"/>
            <a:r>
              <a:rPr lang="tr-TR" dirty="0" smtClean="0"/>
              <a:t>Bu nedenle, İddia C doğru kabul edilir. </a:t>
            </a:r>
            <a:endParaRPr lang="en-US" dirty="0"/>
          </a:p>
          <a:p>
            <a:pPr algn="just"/>
            <a:r>
              <a:rPr lang="tr-TR" b="1" dirty="0" smtClean="0"/>
              <a:t>Örnek:</a:t>
            </a:r>
          </a:p>
          <a:p>
            <a:pPr algn="just"/>
            <a:r>
              <a:rPr lang="tr-TR" dirty="0" smtClean="0"/>
              <a:t>İnsanlar genellikle plajda yürürler. Plajda kum vardır. Dolayısıyla evde yerlerde kum olması iyi fikirdir. </a:t>
            </a:r>
          </a:p>
          <a:p>
            <a:pPr algn="just"/>
            <a:r>
              <a:rPr lang="tr-TR" b="1" dirty="0" smtClean="0"/>
              <a:t>Örnek: </a:t>
            </a:r>
            <a:r>
              <a:rPr lang="tr-TR" dirty="0" smtClean="0"/>
              <a:t>Bereket </a:t>
            </a:r>
            <a:r>
              <a:rPr lang="tr-TR" dirty="0" smtClean="0"/>
              <a:t>döner şehirdeki en iyi dönere sahip. Bereket döner, yerel </a:t>
            </a:r>
            <a:r>
              <a:rPr lang="tr-TR" dirty="0" smtClean="0"/>
              <a:t>bir gazete </a:t>
            </a:r>
            <a:r>
              <a:rPr lang="tr-TR" dirty="0" smtClean="0"/>
              <a:t>tarafından 1 </a:t>
            </a:r>
            <a:r>
              <a:rPr lang="tr-TR" dirty="0" err="1" smtClean="0"/>
              <a:t>nolu</a:t>
            </a:r>
            <a:r>
              <a:rPr lang="tr-TR" dirty="0" smtClean="0"/>
              <a:t> dönerci seçildi. Dolayısıyla, Bereket dönerin sahibi Ahmet Bereket belediye başkanlığına aday olmalı. </a:t>
            </a:r>
            <a:endParaRPr lang="en-US" dirty="0"/>
          </a:p>
          <a:p>
            <a:pPr algn="just"/>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cstate="print"/>
          <a:srcRect/>
          <a:stretch>
            <a:fillRect/>
          </a:stretch>
        </p:blipFill>
        <p:spPr bwMode="auto">
          <a:xfrm>
            <a:off x="1476375" y="690563"/>
            <a:ext cx="6191250"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899592" y="332656"/>
            <a:ext cx="5616624" cy="594317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a:t>B</a:t>
            </a:r>
            <a:r>
              <a:rPr lang="tr-TR" b="1" dirty="0" err="1" smtClean="0"/>
              <a:t>andwagon</a:t>
            </a:r>
            <a:r>
              <a:rPr lang="tr-TR" b="1" dirty="0" smtClean="0"/>
              <a:t> Safsatası (</a:t>
            </a:r>
            <a:r>
              <a:rPr lang="tr-TR" b="1" dirty="0" smtClean="0"/>
              <a:t>B</a:t>
            </a:r>
            <a:r>
              <a:rPr lang="tr-TR" b="1" dirty="0" smtClean="0"/>
              <a:t>ando </a:t>
            </a:r>
            <a:r>
              <a:rPr lang="tr-TR" b="1" dirty="0" smtClean="0"/>
              <a:t>A</a:t>
            </a:r>
            <a:r>
              <a:rPr lang="tr-TR" b="1" dirty="0" smtClean="0"/>
              <a:t>rabası)</a:t>
            </a:r>
            <a:endParaRPr lang="tr-TR" b="1" dirty="0"/>
          </a:p>
        </p:txBody>
      </p:sp>
      <p:sp>
        <p:nvSpPr>
          <p:cNvPr id="3" name="2 İçerik Yer Tutucusu"/>
          <p:cNvSpPr>
            <a:spLocks noGrp="1"/>
          </p:cNvSpPr>
          <p:nvPr>
            <p:ph idx="1"/>
          </p:nvPr>
        </p:nvSpPr>
        <p:spPr/>
        <p:txBody>
          <a:bodyPr>
            <a:normAutofit fontScale="77500" lnSpcReduction="20000"/>
          </a:bodyPr>
          <a:lstStyle/>
          <a:p>
            <a:r>
              <a:rPr lang="tr-TR" dirty="0" smtClean="0"/>
              <a:t>Çoğunluk </a:t>
            </a:r>
            <a:r>
              <a:rPr lang="tr-TR" dirty="0" smtClean="0"/>
              <a:t>partisi.</a:t>
            </a:r>
          </a:p>
          <a:p>
            <a:r>
              <a:rPr lang="tr-TR" dirty="0" smtClean="0"/>
              <a:t>B</a:t>
            </a:r>
            <a:r>
              <a:rPr lang="tr-TR" dirty="0" smtClean="0"/>
              <a:t>ir </a:t>
            </a:r>
            <a:r>
              <a:rPr lang="tr-TR" dirty="0"/>
              <a:t>iddianın doğruluğunu ispatlamak için diğer pek çok insanın (ya da tüm insanların) davranışlarının bu iddiaya uygun olduğunu öne sürmek.</a:t>
            </a:r>
            <a:r>
              <a:rPr lang="tr-TR" dirty="0" smtClean="0"/>
              <a:t/>
            </a:r>
            <a:br>
              <a:rPr lang="tr-TR" dirty="0" smtClean="0"/>
            </a:br>
            <a:r>
              <a:rPr lang="tr-TR" dirty="0" smtClean="0"/>
              <a:t/>
            </a:r>
            <a:br>
              <a:rPr lang="tr-TR" dirty="0" smtClean="0"/>
            </a:br>
            <a:r>
              <a:rPr lang="tr-TR" dirty="0"/>
              <a:t>örneğin:</a:t>
            </a:r>
            <a:r>
              <a:rPr lang="tr-TR" dirty="0" smtClean="0"/>
              <a:t/>
            </a:r>
            <a:br>
              <a:rPr lang="tr-TR" dirty="0" smtClean="0"/>
            </a:br>
            <a:r>
              <a:rPr lang="tr-TR" dirty="0" smtClean="0"/>
              <a:t/>
            </a:r>
            <a:br>
              <a:rPr lang="tr-TR" dirty="0" smtClean="0"/>
            </a:br>
            <a:r>
              <a:rPr lang="tr-TR" dirty="0"/>
              <a:t>iddia: sigara içmek zararsızdır, ve hatta hoşça zaman geçirmek için iyi bir </a:t>
            </a:r>
            <a:r>
              <a:rPr lang="tr-TR" dirty="0" smtClean="0"/>
              <a:t>yoldur, neredeyse herkes kullanıyor.</a:t>
            </a:r>
            <a:r>
              <a:rPr lang="tr-TR" dirty="0" smtClean="0"/>
              <a:t/>
            </a:r>
            <a:br>
              <a:rPr lang="tr-TR" dirty="0" smtClean="0"/>
            </a:br>
            <a:r>
              <a:rPr lang="tr-TR" dirty="0" smtClean="0"/>
              <a:t/>
            </a:r>
            <a:br>
              <a:rPr lang="tr-TR" dirty="0" smtClean="0"/>
            </a:br>
            <a:r>
              <a:rPr lang="tr-TR" dirty="0"/>
              <a:t>kullanılan kanıt: milyonlarca insanın sigara içiyor </a:t>
            </a:r>
            <a:r>
              <a:rPr lang="tr-TR" dirty="0" smtClean="0"/>
              <a:t>olması.</a:t>
            </a:r>
            <a:r>
              <a:rPr lang="tr-TR" dirty="0" smtClean="0"/>
              <a:t/>
            </a:r>
            <a:br>
              <a:rPr lang="tr-TR" dirty="0" smtClean="0"/>
            </a:b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Safsatacının Safsatası</a:t>
            </a:r>
            <a:endParaRPr lang="tr-T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790700" y="1639094"/>
            <a:ext cx="5562600" cy="44481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Safsatacının Safsatası</a:t>
            </a:r>
            <a:endParaRPr lang="tr-TR" dirty="0"/>
          </a:p>
        </p:txBody>
      </p:sp>
      <p:sp>
        <p:nvSpPr>
          <p:cNvPr id="3" name="2 İçerik Yer Tutucusu"/>
          <p:cNvSpPr>
            <a:spLocks noGrp="1"/>
          </p:cNvSpPr>
          <p:nvPr>
            <p:ph idx="1"/>
          </p:nvPr>
        </p:nvSpPr>
        <p:spPr/>
        <p:txBody>
          <a:bodyPr>
            <a:normAutofit/>
          </a:bodyPr>
          <a:lstStyle/>
          <a:p>
            <a:pPr algn="just" fontAlgn="base"/>
            <a:r>
              <a:rPr lang="tr-TR" dirty="0" smtClean="0"/>
              <a:t>Yanlış </a:t>
            </a:r>
            <a:r>
              <a:rPr lang="tr-TR" dirty="0" smtClean="0"/>
              <a:t>iddialar, hatasız akıl yürütmelerle savunulabileceği gibi, tamamen doğru iddialar da özensiz, safsata dolu argümanlarla desteklenmiş olabilir</a:t>
            </a:r>
            <a:r>
              <a:rPr lang="tr-TR" dirty="0" smtClean="0"/>
              <a:t>.</a:t>
            </a:r>
          </a:p>
          <a:p>
            <a:pPr fontAlgn="base"/>
            <a:r>
              <a:rPr lang="tr-TR" i="1" dirty="0" smtClean="0"/>
              <a:t>“</a:t>
            </a:r>
            <a:r>
              <a:rPr lang="tr-TR" i="1" dirty="0" smtClean="0"/>
              <a:t>Bütün kediler bir hayvandır. Sarman da bir hayvandır. O halde Sarman bir kedidir.”</a:t>
            </a:r>
            <a:endParaRPr lang="tr-TR" dirty="0" smtClean="0"/>
          </a:p>
          <a:p>
            <a:pPr fontAlgn="base"/>
            <a:endParaRPr lang="tr-TR" dirty="0" smtClean="0"/>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fontAlgn="base"/>
            <a:r>
              <a:rPr lang="tr-TR" dirty="0" smtClean="0"/>
              <a:t>Yukarıdaki önerme bir biçimsel safsata örneğidir (Sarman bir kaplan veya iguana da olabilir).</a:t>
            </a:r>
          </a:p>
          <a:p>
            <a:pPr fontAlgn="base"/>
            <a:r>
              <a:rPr lang="tr-TR" dirty="0" smtClean="0"/>
              <a:t>Ancak </a:t>
            </a:r>
            <a:r>
              <a:rPr lang="tr-TR" i="1" dirty="0" smtClean="0"/>
              <a:t>“Yukarıdaki argüman biçimsel bir safsatadır o halde Sarman kedi değildir.”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052736"/>
            <a:ext cx="8229600" cy="4525963"/>
          </a:xfrm>
        </p:spPr>
        <p:txBody>
          <a:bodyPr>
            <a:normAutofit fontScale="77500" lnSpcReduction="20000"/>
          </a:bodyPr>
          <a:lstStyle/>
          <a:p>
            <a:r>
              <a:rPr lang="tr-TR" dirty="0" smtClean="0"/>
              <a:t>Ad </a:t>
            </a:r>
            <a:r>
              <a:rPr lang="tr-TR" dirty="0" err="1" smtClean="0"/>
              <a:t>hominem</a:t>
            </a:r>
            <a:r>
              <a:rPr lang="tr-TR" dirty="0" smtClean="0"/>
              <a:t> argümanlarının </a:t>
            </a:r>
            <a:r>
              <a:rPr lang="tr-TR" b="1" dirty="0" smtClean="0"/>
              <a:t>genel biçimi</a:t>
            </a:r>
            <a:r>
              <a:rPr lang="tr-TR" dirty="0" smtClean="0"/>
              <a:t> aşağıdaki gibidir: </a:t>
            </a:r>
          </a:p>
          <a:p>
            <a:endParaRPr lang="tr-TR" dirty="0" smtClean="0"/>
          </a:p>
          <a:p>
            <a:r>
              <a:rPr lang="tr-TR" dirty="0" smtClean="0"/>
              <a:t>1. A kişisi bir </a:t>
            </a:r>
            <a:r>
              <a:rPr lang="el-GR" dirty="0" smtClean="0"/>
              <a:t>α </a:t>
            </a:r>
            <a:r>
              <a:rPr lang="tr-TR" dirty="0" smtClean="0"/>
              <a:t>argümanını ileri sürmüştür</a:t>
            </a:r>
            <a:r>
              <a:rPr lang="tr-TR" dirty="0" smtClean="0"/>
              <a:t>.</a:t>
            </a:r>
          </a:p>
          <a:p>
            <a:r>
              <a:rPr lang="tr-TR" dirty="0" smtClean="0"/>
              <a:t>2</a:t>
            </a:r>
            <a:r>
              <a:rPr lang="tr-TR" dirty="0" smtClean="0"/>
              <a:t>. A kişisi belli bir olumsuz özelliğe sahip bir </a:t>
            </a:r>
            <a:r>
              <a:rPr lang="tr-TR" dirty="0" smtClean="0"/>
              <a:t>kişidir. </a:t>
            </a:r>
          </a:p>
          <a:p>
            <a:r>
              <a:rPr lang="tr-TR" dirty="0" smtClean="0"/>
              <a:t>3</a:t>
            </a:r>
            <a:r>
              <a:rPr lang="tr-TR" dirty="0" smtClean="0"/>
              <a:t>. Bu özelliğe sahip olan bir kişinin </a:t>
            </a:r>
            <a:r>
              <a:rPr lang="el-GR" dirty="0" smtClean="0"/>
              <a:t>α </a:t>
            </a:r>
            <a:r>
              <a:rPr lang="tr-TR" dirty="0" smtClean="0"/>
              <a:t>argümanları kabul edilemez</a:t>
            </a:r>
            <a:r>
              <a:rPr lang="tr-TR" dirty="0" smtClean="0"/>
              <a:t>.</a:t>
            </a:r>
            <a:endParaRPr lang="tr-TR" dirty="0" smtClean="0"/>
          </a:p>
          <a:p>
            <a:r>
              <a:rPr lang="tr-TR" dirty="0" smtClean="0"/>
              <a:t> </a:t>
            </a:r>
            <a:r>
              <a:rPr lang="tr-TR" dirty="0" smtClean="0"/>
              <a:t>4. O halde A kişisinin </a:t>
            </a:r>
            <a:r>
              <a:rPr lang="el-GR" dirty="0" smtClean="0"/>
              <a:t>α </a:t>
            </a:r>
            <a:r>
              <a:rPr lang="tr-TR" dirty="0" smtClean="0"/>
              <a:t>argümanı kabul edilmemelidir.</a:t>
            </a:r>
          </a:p>
          <a:p>
            <a:endParaRPr lang="tr-TR" dirty="0" smtClean="0"/>
          </a:p>
          <a:p>
            <a:r>
              <a:rPr lang="tr-TR" i="1" dirty="0" smtClean="0"/>
              <a:t>Tanrının olmadığını mı tartışıyorsun? Sen bir delisin.</a:t>
            </a:r>
            <a:endParaRPr lang="tr-TR" dirty="0" smtClean="0"/>
          </a:p>
          <a:p>
            <a:r>
              <a:rPr lang="tr-TR" i="1" dirty="0" smtClean="0"/>
              <a:t>Senin müdür hakkında söylediklerini duydum. Nankör adam, sen müdürün o kadar ekmeğini yedin.</a:t>
            </a:r>
          </a:p>
          <a:p>
            <a:r>
              <a:rPr lang="tr-TR" i="1" dirty="0" smtClean="0"/>
              <a:t>De ayrı yazılır, sen önce yazmayı öğren.</a:t>
            </a:r>
            <a:endParaRPr lang="tr-TR" dirty="0" smtClean="0"/>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Niteliksel Adam Karalama Safsatası (</a:t>
            </a:r>
            <a:r>
              <a:rPr lang="tr-TR" b="1" dirty="0" err="1" smtClean="0"/>
              <a:t>Circumstantial</a:t>
            </a:r>
            <a:r>
              <a:rPr lang="tr-TR" b="1" dirty="0" smtClean="0"/>
              <a:t> Ad </a:t>
            </a:r>
            <a:r>
              <a:rPr lang="tr-TR" b="1" dirty="0" err="1" smtClean="0"/>
              <a:t>Hominem</a:t>
            </a:r>
            <a:r>
              <a:rPr lang="tr-TR" b="1" dirty="0" smtClean="0"/>
              <a:t>)</a:t>
            </a:r>
            <a:br>
              <a:rPr lang="tr-TR" b="1" dirty="0" smtClean="0"/>
            </a:b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Bir </a:t>
            </a:r>
            <a:r>
              <a:rPr lang="tr-TR" dirty="0"/>
              <a:t>önerinin reddedilmesini sağlamak için, önerinin kendisi yerine öneriyi yapan kişinin </a:t>
            </a:r>
            <a:r>
              <a:rPr lang="tr-TR" dirty="0">
                <a:solidFill>
                  <a:srgbClr val="FF0000"/>
                </a:solidFill>
              </a:rPr>
              <a:t>etnik kökeni, politik tutumu, dini görüşü </a:t>
            </a:r>
            <a:r>
              <a:rPr lang="tr-TR" dirty="0"/>
              <a:t>gibi niteliklerine saldırmak</a:t>
            </a:r>
          </a:p>
          <a:p>
            <a:r>
              <a:rPr lang="tr-TR" b="1" dirty="0"/>
              <a:t>Örnekler</a:t>
            </a:r>
            <a:r>
              <a:rPr lang="tr-TR" dirty="0"/>
              <a:t>:</a:t>
            </a:r>
          </a:p>
          <a:p>
            <a:r>
              <a:rPr lang="tr-TR" i="1" dirty="0" smtClean="0"/>
              <a:t>Başkan bu konuda haklı olamaz. Çünkü kanının son damlasına kadar liberal.</a:t>
            </a:r>
            <a:endParaRPr lang="tr-TR" dirty="0" smtClean="0"/>
          </a:p>
          <a:p>
            <a:r>
              <a:rPr lang="tr-TR" i="1" dirty="0" smtClean="0"/>
              <a:t>Onun önerisini kabul edemeyiz, çünkü o karşı partiden</a:t>
            </a:r>
            <a:r>
              <a:rPr lang="tr-TR" i="1" dirty="0" smtClean="0"/>
              <a:t>.</a:t>
            </a:r>
          </a:p>
          <a:p>
            <a:r>
              <a:rPr lang="tr-TR" dirty="0" smtClean="0"/>
              <a:t>Bu bilim </a:t>
            </a:r>
            <a:r>
              <a:rPr lang="tr-TR" dirty="0" smtClean="0"/>
              <a:t>adamının teorisinin </a:t>
            </a:r>
            <a:r>
              <a:rPr lang="tr-TR" dirty="0" smtClean="0"/>
              <a:t>herhangi bir geçerliliği olduğunu sanmıyorum. Bu teoriyi ödeneğini </a:t>
            </a:r>
            <a:r>
              <a:rPr lang="tr-TR" dirty="0" smtClean="0"/>
              <a:t>kaybetmemek ve </a:t>
            </a:r>
            <a:r>
              <a:rPr lang="tr-TR" dirty="0" smtClean="0"/>
              <a:t>işini kurtarmak için ortaya </a:t>
            </a:r>
            <a:r>
              <a:rPr lang="tr-TR" dirty="0" smtClean="0"/>
              <a:t>atıyor.</a:t>
            </a:r>
            <a:endParaRPr lang="tr-TR" dirty="0" smtClean="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fontScale="90000"/>
          </a:bodyPr>
          <a:lstStyle/>
          <a:p>
            <a:r>
              <a:rPr lang="tr-TR" b="1" dirty="0" smtClean="0"/>
              <a:t>Sen de Safsatası (</a:t>
            </a:r>
            <a:r>
              <a:rPr lang="tr-TR" b="1" dirty="0" smtClean="0">
                <a:hlinkClick r:id="rId2" tooltip="Tu quoque"/>
              </a:rPr>
              <a:t>Ad </a:t>
            </a:r>
            <a:r>
              <a:rPr lang="tr-TR" b="1" dirty="0" err="1" smtClean="0">
                <a:hlinkClick r:id="rId2" tooltip="Tu quoque"/>
              </a:rPr>
              <a:t>Hominem</a:t>
            </a:r>
            <a:r>
              <a:rPr lang="tr-TR" b="1" dirty="0" smtClean="0">
                <a:hlinkClick r:id="rId2" tooltip="Tu quoque"/>
              </a:rPr>
              <a:t> Tu </a:t>
            </a:r>
            <a:r>
              <a:rPr lang="tr-TR" b="1" dirty="0" err="1" smtClean="0">
                <a:hlinkClick r:id="rId2" tooltip="Tu quoque"/>
              </a:rPr>
              <a:t>Quoque</a:t>
            </a:r>
            <a:r>
              <a:rPr lang="tr-TR" b="1" dirty="0" smtClean="0"/>
              <a:t>)</a:t>
            </a:r>
            <a:br>
              <a:rPr lang="tr-TR" b="1" dirty="0" smtClean="0"/>
            </a:b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Bir </a:t>
            </a:r>
            <a:r>
              <a:rPr lang="tr-TR" dirty="0" smtClean="0"/>
              <a:t>kişinin iddiası ya da söyledikleri hareketleriyle çelişiyor diye iddianın yanlış olduğu savı</a:t>
            </a:r>
            <a:r>
              <a:rPr lang="tr-TR" baseline="30000" dirty="0" smtClean="0">
                <a:hlinkClick r:id="rId3"/>
              </a:rPr>
              <a:t>[3]</a:t>
            </a:r>
            <a:endParaRPr lang="tr-TR" dirty="0" smtClean="0"/>
          </a:p>
          <a:p>
            <a:r>
              <a:rPr lang="tr-TR" dirty="0" smtClean="0"/>
              <a:t>Örnek:</a:t>
            </a:r>
            <a:endParaRPr lang="tr-TR" dirty="0" smtClean="0"/>
          </a:p>
          <a:p>
            <a:r>
              <a:rPr lang="tr-TR" dirty="0" smtClean="0"/>
              <a:t>Anne: Sigara içme ile kronik akciğer hastalığı arasında ilişki olduğuna dair güçlü </a:t>
            </a:r>
            <a:r>
              <a:rPr lang="tr-TR" dirty="0" smtClean="0"/>
              <a:t>kanıtlar var</a:t>
            </a:r>
            <a:r>
              <a:rPr lang="tr-TR" dirty="0" smtClean="0"/>
              <a:t>. Sigara içmek aynı zamanda diğer pek çok ciddi hastalığa da yol açar. Sigara </a:t>
            </a:r>
            <a:r>
              <a:rPr lang="tr-TR" dirty="0" smtClean="0"/>
              <a:t>içmek sağlıksızdır</a:t>
            </a:r>
            <a:r>
              <a:rPr lang="tr-TR" dirty="0" smtClean="0"/>
              <a:t>. Bu nedenle sigara içmemelisin.</a:t>
            </a:r>
          </a:p>
          <a:p>
            <a:r>
              <a:rPr lang="tr-TR" dirty="0" smtClean="0"/>
              <a:t>Çocuk: </a:t>
            </a:r>
            <a:r>
              <a:rPr lang="tr-TR" dirty="0" smtClean="0"/>
              <a:t>Fakat </a:t>
            </a:r>
            <a:r>
              <a:rPr lang="tr-TR" dirty="0" smtClean="0"/>
              <a:t>sen kendin sigara içiyorsun. Sigaraya karşı argümanına bir bak!</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fontScale="90000"/>
          </a:bodyPr>
          <a:lstStyle/>
          <a:p>
            <a:r>
              <a:rPr lang="tr-TR" b="1" dirty="0" smtClean="0"/>
              <a:t>Önyargı Oluşturma Safsatası (</a:t>
            </a:r>
            <a:r>
              <a:rPr lang="tr-TR" b="1" dirty="0" err="1" smtClean="0"/>
              <a:t>Poisoning</a:t>
            </a:r>
            <a:r>
              <a:rPr lang="tr-TR" b="1" dirty="0" smtClean="0"/>
              <a:t> </a:t>
            </a:r>
            <a:r>
              <a:rPr lang="tr-TR" b="1" dirty="0" err="1" smtClean="0"/>
              <a:t>The</a:t>
            </a:r>
            <a:r>
              <a:rPr lang="tr-TR" b="1" dirty="0" smtClean="0"/>
              <a:t> </a:t>
            </a:r>
            <a:r>
              <a:rPr lang="tr-TR" b="1" dirty="0" err="1" smtClean="0"/>
              <a:t>Well</a:t>
            </a:r>
            <a:r>
              <a:rPr lang="tr-TR" b="1" dirty="0" smtClean="0"/>
              <a:t>)</a:t>
            </a:r>
            <a:br>
              <a:rPr lang="tr-TR" b="1" dirty="0" smtClean="0"/>
            </a:br>
            <a:endParaRPr lang="tr-TR" dirty="0"/>
          </a:p>
        </p:txBody>
      </p:sp>
      <p:sp>
        <p:nvSpPr>
          <p:cNvPr id="3" name="2 İçerik Yer Tutucusu"/>
          <p:cNvSpPr>
            <a:spLocks noGrp="1"/>
          </p:cNvSpPr>
          <p:nvPr>
            <p:ph idx="1"/>
          </p:nvPr>
        </p:nvSpPr>
        <p:spPr/>
        <p:txBody>
          <a:bodyPr>
            <a:normAutofit fontScale="70000" lnSpcReduction="20000"/>
          </a:bodyPr>
          <a:lstStyle/>
          <a:p>
            <a:r>
              <a:rPr lang="tr-TR" b="1" dirty="0" smtClean="0"/>
              <a:t>Dolduruşa </a:t>
            </a:r>
            <a:r>
              <a:rPr lang="tr-TR" b="1" dirty="0" smtClean="0"/>
              <a:t>getirme </a:t>
            </a:r>
            <a:r>
              <a:rPr lang="tr-TR" dirty="0" smtClean="0"/>
              <a:t>safsatası da denilir. İnsan Karalama Safsatasının bir alt türüdür: Bir insan hakkında önceden olumsuz bilgiler (doğru ya da yanlış) verilerek, onun söyleyeceklerini gözden düşürme ve önyargı oluşturma şeklinde olur.</a:t>
            </a:r>
          </a:p>
          <a:p>
            <a:r>
              <a:rPr lang="tr-TR" dirty="0" smtClean="0"/>
              <a:t>Örnekler:</a:t>
            </a:r>
          </a:p>
          <a:p>
            <a:r>
              <a:rPr lang="tr-TR" i="1" dirty="0" smtClean="0"/>
              <a:t>Biz onun </a:t>
            </a:r>
            <a:r>
              <a:rPr lang="tr-TR" i="1" dirty="0" err="1" smtClean="0"/>
              <a:t>cemaziyel</a:t>
            </a:r>
            <a:r>
              <a:rPr lang="tr-TR" i="1" dirty="0" smtClean="0"/>
              <a:t> evvelini biliriz.</a:t>
            </a:r>
            <a:endParaRPr lang="tr-TR" dirty="0" smtClean="0"/>
          </a:p>
          <a:p>
            <a:r>
              <a:rPr lang="tr-TR" i="1" dirty="0" smtClean="0"/>
              <a:t>Hasan ünlü bir avukat olmuş, öyle mi?  Ayol, o iki lâfı bir araya getiremezdi.</a:t>
            </a:r>
          </a:p>
          <a:p>
            <a:pPr algn="just"/>
            <a:r>
              <a:rPr lang="tr-TR" dirty="0" smtClean="0"/>
              <a:t>Walton, örneğin </a:t>
            </a:r>
            <a:r>
              <a:rPr lang="tr-TR" dirty="0" smtClean="0"/>
              <a:t>bir duruşmada </a:t>
            </a:r>
            <a:r>
              <a:rPr lang="tr-TR" dirty="0" smtClean="0"/>
              <a:t>tanığın etik karakterini sorgulamak için avukatın çapraz sorgu yapmasının </a:t>
            </a:r>
            <a:r>
              <a:rPr lang="tr-TR" dirty="0" smtClean="0"/>
              <a:t>meşru hale </a:t>
            </a:r>
            <a:r>
              <a:rPr lang="tr-TR" dirty="0" smtClean="0"/>
              <a:t>gelebileceğinden bahsetmektedir. Avukat tanığın geçmişte söylediği yalanları tartışarak, bu argümanı dürüstlüğünü sorgulamak maksadıyla kullanabilmektedir (2000:122).</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hlinkClick r:id="rId2"/>
              </a:rPr>
              <a:t>S</a:t>
            </a:r>
            <a:r>
              <a:rPr lang="tr-TR" b="1" dirty="0" err="1" smtClean="0">
                <a:hlinkClick r:id="rId2"/>
              </a:rPr>
              <a:t>traw</a:t>
            </a:r>
            <a:r>
              <a:rPr lang="tr-TR" b="1" dirty="0" smtClean="0">
                <a:hlinkClick r:id="rId2"/>
              </a:rPr>
              <a:t> </a:t>
            </a:r>
            <a:r>
              <a:rPr lang="tr-TR" b="1" dirty="0" err="1" smtClean="0">
                <a:hlinkClick r:id="rId2"/>
              </a:rPr>
              <a:t>M</a:t>
            </a:r>
            <a:r>
              <a:rPr lang="tr-TR" b="1" dirty="0" err="1" smtClean="0">
                <a:hlinkClick r:id="rId2"/>
              </a:rPr>
              <a:t>an</a:t>
            </a:r>
            <a:r>
              <a:rPr lang="tr-TR" b="1" dirty="0" smtClean="0"/>
              <a:t> Safsatası</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B</a:t>
            </a:r>
            <a:r>
              <a:rPr lang="tr-TR" dirty="0" smtClean="0"/>
              <a:t>ir </a:t>
            </a:r>
            <a:r>
              <a:rPr lang="tr-TR" dirty="0"/>
              <a:t>fikri çarpıtıp yorumlayarak mantık yürütme. </a:t>
            </a:r>
            <a:r>
              <a:rPr lang="tr-TR" dirty="0" smtClean="0"/>
              <a:t>Karşımızda </a:t>
            </a:r>
            <a:r>
              <a:rPr lang="tr-TR" dirty="0"/>
              <a:t>konuşan/yazan insanın ifade ettiklerinden, sanki kendisi bizim çıkarsamamızı kast etmiş gibi, bir anlam çıkarmamız</a:t>
            </a:r>
            <a:r>
              <a:rPr lang="tr-TR" dirty="0" smtClean="0"/>
              <a:t>.</a:t>
            </a:r>
          </a:p>
          <a:p>
            <a:r>
              <a:rPr lang="tr-TR" dirty="0" err="1" smtClean="0"/>
              <a:t>S</a:t>
            </a:r>
            <a:r>
              <a:rPr lang="tr-TR" dirty="0" err="1" smtClean="0"/>
              <a:t>traw</a:t>
            </a:r>
            <a:r>
              <a:rPr lang="tr-TR" dirty="0" smtClean="0"/>
              <a:t> </a:t>
            </a:r>
            <a:r>
              <a:rPr lang="tr-TR" dirty="0"/>
              <a:t>men daha </a:t>
            </a:r>
            <a:r>
              <a:rPr lang="tr-TR" dirty="0" err="1"/>
              <a:t>genis</a:t>
            </a:r>
            <a:r>
              <a:rPr lang="tr-TR" dirty="0"/>
              <a:t> </a:t>
            </a:r>
            <a:r>
              <a:rPr lang="tr-TR" dirty="0" err="1"/>
              <a:t>anlamiyla</a:t>
            </a:r>
            <a:r>
              <a:rPr lang="tr-TR" dirty="0"/>
              <a:t>, </a:t>
            </a:r>
            <a:r>
              <a:rPr lang="tr-TR" dirty="0" err="1"/>
              <a:t>karsi</a:t>
            </a:r>
            <a:r>
              <a:rPr lang="tr-TR" dirty="0"/>
              <a:t> </a:t>
            </a:r>
            <a:r>
              <a:rPr lang="tr-TR" dirty="0" err="1"/>
              <a:t>argumani</a:t>
            </a:r>
            <a:r>
              <a:rPr lang="tr-TR" dirty="0"/>
              <a:t> </a:t>
            </a:r>
            <a:r>
              <a:rPr lang="tr-TR" dirty="0" err="1"/>
              <a:t>curutulebilecek</a:t>
            </a:r>
            <a:r>
              <a:rPr lang="tr-TR" dirty="0"/>
              <a:t> bir sekle sokup, o halini rakibe atfetmek ve </a:t>
            </a:r>
            <a:r>
              <a:rPr lang="tr-TR" dirty="0" err="1"/>
              <a:t>boylece</a:t>
            </a:r>
            <a:r>
              <a:rPr lang="tr-TR" dirty="0"/>
              <a:t> rakibi </a:t>
            </a:r>
            <a:r>
              <a:rPr lang="tr-TR" dirty="0" err="1"/>
              <a:t>altetmektir</a:t>
            </a:r>
            <a:r>
              <a:rPr lang="tr-TR" dirty="0" smtClean="0"/>
              <a:t>.</a:t>
            </a:r>
          </a:p>
          <a:p>
            <a:r>
              <a:rPr lang="tr-TR" dirty="0" smtClean="0"/>
              <a:t>Örnek: Maymundan gelmek,internet sansürü :</a:t>
            </a:r>
          </a:p>
          <a:p>
            <a:r>
              <a:rPr lang="tr-TR" dirty="0" smtClean="0"/>
              <a:t>“Siz </a:t>
            </a:r>
            <a:r>
              <a:rPr lang="tr-TR" dirty="0" smtClean="0"/>
              <a:t>internet için hiç bir kural, kaide olmasın herkes her istediğini yapsın mı istiyorsunuz?"</a:t>
            </a:r>
            <a:r>
              <a:rPr lang="tr-TR" dirty="0" smtClean="0"/>
              <a:t> </a:t>
            </a:r>
            <a:r>
              <a:rPr lang="tr-TR" dirty="0" smtClean="0"/>
              <a:t/>
            </a:r>
            <a:br>
              <a:rPr lang="tr-TR" dirty="0" smtClean="0"/>
            </a:br>
            <a:r>
              <a:rPr lang="tr-TR" dirty="0" smtClean="0"/>
              <a:t>…</a:t>
            </a:r>
            <a:r>
              <a:rPr lang="tr-TR" dirty="0" smtClean="0"/>
              <a:t>müstehcen </a:t>
            </a:r>
            <a:r>
              <a:rPr lang="tr-TR" dirty="0" smtClean="0"/>
              <a:t>yayınlar için taksime </a:t>
            </a:r>
            <a:r>
              <a:rPr lang="tr-TR" dirty="0" smtClean="0"/>
              <a:t>çıktılar‘’</a:t>
            </a:r>
            <a:r>
              <a:rPr lang="tr-TR" dirty="0" smtClean="0"/>
              <a:t/>
            </a:r>
            <a:br>
              <a:rPr lang="tr-TR" dirty="0" smtClean="0"/>
            </a:br>
            <a:endParaRPr lang="tr-TR" dirty="0" smtClean="0"/>
          </a:p>
          <a:p>
            <a:r>
              <a:rPr lang="tr-TR" dirty="0" smtClean="0"/>
              <a:t>a </a:t>
            </a:r>
            <a:r>
              <a:rPr lang="tr-TR" dirty="0" smtClean="0"/>
              <a:t>kişisi: alkole vergi indirimi gelmesi lazım zira fiyatlar çok yüksek.</a:t>
            </a:r>
            <a:br>
              <a:rPr lang="tr-TR" dirty="0" smtClean="0"/>
            </a:br>
            <a:r>
              <a:rPr lang="tr-TR" dirty="0" smtClean="0"/>
              <a:t>b kişisi: siz bunun zararlı olduğunu bilmiyor musunuz? alkollü araç kullanımı yüzünden yılda binlerce kişi ölüyor.</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Anket Firması: </a:t>
            </a:r>
            <a:r>
              <a:rPr lang="tr-TR" i="1" dirty="0" smtClean="0"/>
              <a:t>“Antalya, Mersin ve İzmir'de çok geniş çapta anketler düzenlenmiştir. Bu anketlerin sonucuna göre ortalama olarak insanların %80'i yılda en az 2 haftalarını deniz kenarında geçirmişlerdir. Bu durumda, Türkiye insanının %80'i, her yıl en az 2 hafta deniz kenarında vakitlerini geçirmektedir sonucuna ulaşılabilir.”</a:t>
            </a:r>
            <a:endParaRPr lang="tr-TR" dirty="0" smtClean="0"/>
          </a:p>
          <a:p>
            <a:endParaRPr lang="tr-TR" dirty="0"/>
          </a:p>
        </p:txBody>
      </p:sp>
      <p:sp>
        <p:nvSpPr>
          <p:cNvPr id="4" name="1 Başlık"/>
          <p:cNvSpPr>
            <a:spLocks noGrp="1"/>
          </p:cNvSpPr>
          <p:nvPr>
            <p:ph type="title"/>
          </p:nvPr>
        </p:nvSpPr>
        <p:spPr/>
        <p:txBody>
          <a:bodyPr>
            <a:normAutofit/>
          </a:bodyPr>
          <a:lstStyle/>
          <a:p>
            <a:r>
              <a:rPr lang="en-US" sz="3200" b="1" dirty="0"/>
              <a:t>Biased Sample / </a:t>
            </a:r>
            <a:r>
              <a:rPr lang="tr-TR" sz="3200" b="1" dirty="0" smtClean="0"/>
              <a:t>Taraflı Örneklem </a:t>
            </a:r>
            <a:r>
              <a:rPr lang="en-US" sz="3200" b="1" dirty="0" err="1" smtClean="0"/>
              <a:t>ve</a:t>
            </a:r>
            <a:r>
              <a:rPr lang="tr-TR" sz="3200" b="1" dirty="0" smtClean="0"/>
              <a:t> </a:t>
            </a:r>
            <a:r>
              <a:rPr lang="tr-TR" sz="3200" b="1" dirty="0" err="1" smtClean="0"/>
              <a:t>Hasty</a:t>
            </a:r>
            <a:r>
              <a:rPr lang="tr-TR" sz="3200" b="1" dirty="0" smtClean="0"/>
              <a:t> </a:t>
            </a:r>
            <a:r>
              <a:rPr lang="tr-TR" sz="3200" b="1" dirty="0" err="1"/>
              <a:t>Generalization</a:t>
            </a:r>
            <a:r>
              <a:rPr lang="tr-TR" sz="3200" b="1" dirty="0"/>
              <a:t> / Aceleci </a:t>
            </a:r>
            <a:r>
              <a:rPr lang="tr-TR" sz="3200" b="1" dirty="0" smtClean="0"/>
              <a:t>Genelleme</a:t>
            </a:r>
            <a:endParaRPr lang="tr-T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3200" b="1" dirty="0"/>
              <a:t>Biased Sample / </a:t>
            </a:r>
            <a:r>
              <a:rPr lang="tr-TR" sz="3200" b="1" dirty="0" smtClean="0"/>
              <a:t>Taraflı Örneklem </a:t>
            </a:r>
            <a:r>
              <a:rPr lang="en-US" sz="3200" b="1" dirty="0" err="1" smtClean="0"/>
              <a:t>ve</a:t>
            </a:r>
            <a:r>
              <a:rPr lang="tr-TR" sz="3200" b="1" dirty="0" smtClean="0"/>
              <a:t> </a:t>
            </a:r>
            <a:r>
              <a:rPr lang="tr-TR" sz="3200" b="1" dirty="0" err="1" smtClean="0"/>
              <a:t>Hasty</a:t>
            </a:r>
            <a:r>
              <a:rPr lang="tr-TR" sz="3200" b="1" dirty="0" smtClean="0"/>
              <a:t> </a:t>
            </a:r>
            <a:r>
              <a:rPr lang="tr-TR" sz="3200" b="1" dirty="0" err="1"/>
              <a:t>Generalization</a:t>
            </a:r>
            <a:r>
              <a:rPr lang="tr-TR" sz="3200" b="1" dirty="0"/>
              <a:t> / Aceleci </a:t>
            </a:r>
            <a:r>
              <a:rPr lang="tr-TR" sz="3200" b="1" dirty="0" smtClean="0"/>
              <a:t>Genelleme</a:t>
            </a:r>
            <a:endParaRPr lang="tr-TR" sz="3200" dirty="0"/>
          </a:p>
        </p:txBody>
      </p:sp>
      <p:sp>
        <p:nvSpPr>
          <p:cNvPr id="3" name="2 İçerik Yer Tutucusu"/>
          <p:cNvSpPr>
            <a:spLocks noGrp="1"/>
          </p:cNvSpPr>
          <p:nvPr>
            <p:ph idx="1"/>
          </p:nvPr>
        </p:nvSpPr>
        <p:spPr/>
        <p:txBody>
          <a:bodyPr>
            <a:normAutofit fontScale="70000" lnSpcReduction="20000"/>
          </a:bodyPr>
          <a:lstStyle/>
          <a:p>
            <a:pPr algn="just" fontAlgn="base"/>
            <a:r>
              <a:rPr lang="tr-TR" dirty="0" smtClean="0"/>
              <a:t>Taraflı </a:t>
            </a:r>
            <a:r>
              <a:rPr lang="tr-TR" dirty="0"/>
              <a:t>örneklem safsatası, bir sonuca varmak için kullanılan örnekleri taraflı olarak seçmek suretiyle argümanın geçerliliğini manipüle etme çabasıdır. </a:t>
            </a:r>
            <a:endParaRPr lang="tr-TR" dirty="0" smtClean="0"/>
          </a:p>
          <a:p>
            <a:pPr algn="just" fontAlgn="base"/>
            <a:r>
              <a:rPr lang="tr-TR" dirty="0" smtClean="0"/>
              <a:t>Aceleci </a:t>
            </a:r>
            <a:r>
              <a:rPr lang="tr-TR" dirty="0"/>
              <a:t>genelleme ise, az sayıda örnekten yola çıkarak büyük genellemelere ve dayanaksız sonuçlara varma safsatasıdır</a:t>
            </a:r>
            <a:r>
              <a:rPr lang="tr-TR" dirty="0" smtClean="0"/>
              <a:t>.</a:t>
            </a:r>
          </a:p>
          <a:p>
            <a:pPr algn="just" fontAlgn="base"/>
            <a:r>
              <a:rPr lang="tr-TR" dirty="0"/>
              <a:t>Her iki safsata da, bilim insanlarının özenle kaçındığı ve çok dikkatli oldukları safsatalardır. </a:t>
            </a:r>
            <a:r>
              <a:rPr lang="tr-TR" dirty="0" smtClean="0"/>
              <a:t>Çünkü </a:t>
            </a:r>
            <a:r>
              <a:rPr lang="tr-TR" dirty="0"/>
              <a:t>bir bulgu, bilim insanının çalışmalarını ve tahminlerini doğruluyorsa heyecan vericidir. Ancak o bulgunun, araştırmacının önyargılarından ötürü o şekilde olmadığından emin olmamız gerekmektedir. </a:t>
            </a:r>
            <a:endParaRPr lang="tr-TR" dirty="0" smtClean="0"/>
          </a:p>
          <a:p>
            <a:pPr algn="just" fontAlgn="base"/>
            <a:r>
              <a:rPr lang="tr-TR" dirty="0" smtClean="0"/>
              <a:t>Dahası</a:t>
            </a:r>
            <a:r>
              <a:rPr lang="tr-TR" dirty="0"/>
              <a:t>, söz konusu bulgu doğruysa bile, yetersiz miktarda bulgudan yola çıkarak büyük sonuçlara varmadığımızdan da emin olmamız şarttır. </a:t>
            </a:r>
            <a:endParaRPr lang="tr-TR" dirty="0" smtClean="0"/>
          </a:p>
          <a:p>
            <a:pPr fontAlgn="base"/>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1037</Words>
  <Application>Microsoft Office PowerPoint</Application>
  <PresentationFormat>Ekran Gösterisi (4:3)</PresentationFormat>
  <Paragraphs>107</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Ad hominem</vt:lpstr>
      <vt:lpstr>Slayt 2</vt:lpstr>
      <vt:lpstr>Slayt 3</vt:lpstr>
      <vt:lpstr>Niteliksel Adam Karalama Safsatası (Circumstantial Ad Hominem) </vt:lpstr>
      <vt:lpstr>Sen de Safsatası (Ad Hominem Tu Quoque) </vt:lpstr>
      <vt:lpstr>Önyargı Oluşturma Safsatası (Poisoning The Well) </vt:lpstr>
      <vt:lpstr>Straw Man Safsatası</vt:lpstr>
      <vt:lpstr>Biased Sample / Taraflı Örneklem ve Hasty Generalization / Aceleci Genelleme</vt:lpstr>
      <vt:lpstr>Biased Sample / Taraflı Örneklem ve Hasty Generalization / Aceleci Genelleme</vt:lpstr>
      <vt:lpstr>Biased Sample / Taraflı Örneklem ve Hasty Generalization / Aceleci Genelleme</vt:lpstr>
      <vt:lpstr>Bir Bilen Safsatası</vt:lpstr>
      <vt:lpstr>Bir Bilen Safsatası</vt:lpstr>
      <vt:lpstr>Begging The Question / Soruya Yalvarma</vt:lpstr>
      <vt:lpstr>Slayt 14</vt:lpstr>
      <vt:lpstr>Post Hoc/ Yanlış Nedensellik</vt:lpstr>
      <vt:lpstr>False Dilemma / Hatalı İkilem ve Middle Ground / Orta Yol</vt:lpstr>
      <vt:lpstr>Ad ignorantiam</vt:lpstr>
      <vt:lpstr>Non  Sequitur (Takip Etmeyen) Safsatası</vt:lpstr>
      <vt:lpstr>Non  Sequitur (Takip Etmeyen) Safsatası</vt:lpstr>
      <vt:lpstr>Slayt 20</vt:lpstr>
      <vt:lpstr>Bandwagon Safsatası (Bando Arabası)</vt:lpstr>
      <vt:lpstr>Safsatacının Safsatası</vt:lpstr>
      <vt:lpstr>Safsatacının Safsatası</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AKADEMİK YAZMA</dc:title>
  <dc:creator>mustafa</dc:creator>
  <cp:lastModifiedBy>Esma</cp:lastModifiedBy>
  <cp:revision>97</cp:revision>
  <dcterms:created xsi:type="dcterms:W3CDTF">2018-01-30T06:49:27Z</dcterms:created>
  <dcterms:modified xsi:type="dcterms:W3CDTF">2019-12-05T04:55:10Z</dcterms:modified>
</cp:coreProperties>
</file>