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61" r:id="rId5"/>
    <p:sldId id="262" r:id="rId6"/>
    <p:sldId id="259" r:id="rId7"/>
    <p:sldId id="265" r:id="rId8"/>
    <p:sldId id="260" r:id="rId9"/>
    <p:sldId id="266" r:id="rId10"/>
    <p:sldId id="263" r:id="rId11"/>
    <p:sldId id="264" r:id="rId12"/>
    <p:sldId id="276" r:id="rId13"/>
    <p:sldId id="267" r:id="rId14"/>
    <p:sldId id="268" r:id="rId15"/>
    <p:sldId id="275" r:id="rId16"/>
    <p:sldId id="269" r:id="rId17"/>
    <p:sldId id="270" r:id="rId18"/>
    <p:sldId id="271" r:id="rId19"/>
    <p:sldId id="273" r:id="rId20"/>
    <p:sldId id="272"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496" autoAdjust="0"/>
  </p:normalViewPr>
  <p:slideViewPr>
    <p:cSldViewPr snapToGrid="0">
      <p:cViewPr varScale="1">
        <p:scale>
          <a:sx n="100" d="100"/>
          <a:sy n="100" d="100"/>
        </p:scale>
        <p:origin x="954"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CBD5B6-7F16-4EE3-9C37-D3FCDBEACAFB}" type="datetimeFigureOut">
              <a:rPr lang="en-US" smtClean="0"/>
              <a:t>2/26/2020</a:t>
            </a:fld>
            <a:endParaRPr lang="en-US"/>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C110B4-5FAF-4C54-B14A-39DD31C814E7}" type="slidenum">
              <a:rPr lang="en-US" smtClean="0"/>
              <a:t>‹#›</a:t>
            </a:fld>
            <a:endParaRPr lang="en-US"/>
          </a:p>
        </p:txBody>
      </p:sp>
    </p:spTree>
    <p:extLst>
      <p:ext uri="{BB962C8B-B14F-4D97-AF65-F5344CB8AC3E}">
        <p14:creationId xmlns:p14="http://schemas.microsoft.com/office/powerpoint/2010/main" val="3856501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A3C110B4-5FAF-4C54-B14A-39DD31C814E7}" type="slidenum">
              <a:rPr lang="en-US" smtClean="0"/>
              <a:t>11</a:t>
            </a:fld>
            <a:endParaRPr lang="en-US"/>
          </a:p>
        </p:txBody>
      </p:sp>
    </p:spTree>
    <p:extLst>
      <p:ext uri="{BB962C8B-B14F-4D97-AF65-F5344CB8AC3E}">
        <p14:creationId xmlns:p14="http://schemas.microsoft.com/office/powerpoint/2010/main" val="589699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A3C110B4-5FAF-4C54-B14A-39DD31C814E7}" type="slidenum">
              <a:rPr lang="en-US" smtClean="0"/>
              <a:t>20</a:t>
            </a:fld>
            <a:endParaRPr lang="en-US"/>
          </a:p>
        </p:txBody>
      </p:sp>
    </p:spTree>
    <p:extLst>
      <p:ext uri="{BB962C8B-B14F-4D97-AF65-F5344CB8AC3E}">
        <p14:creationId xmlns:p14="http://schemas.microsoft.com/office/powerpoint/2010/main" val="3111917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A3C110B4-5FAF-4C54-B14A-39DD31C814E7}" type="slidenum">
              <a:rPr lang="en-US" smtClean="0"/>
              <a:t>21</a:t>
            </a:fld>
            <a:endParaRPr lang="en-US"/>
          </a:p>
        </p:txBody>
      </p:sp>
    </p:spTree>
    <p:extLst>
      <p:ext uri="{BB962C8B-B14F-4D97-AF65-F5344CB8AC3E}">
        <p14:creationId xmlns:p14="http://schemas.microsoft.com/office/powerpoint/2010/main" val="1191539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A3C110B4-5FAF-4C54-B14A-39DD31C814E7}" type="slidenum">
              <a:rPr lang="en-US" smtClean="0"/>
              <a:t>12</a:t>
            </a:fld>
            <a:endParaRPr lang="en-US"/>
          </a:p>
        </p:txBody>
      </p:sp>
    </p:spTree>
    <p:extLst>
      <p:ext uri="{BB962C8B-B14F-4D97-AF65-F5344CB8AC3E}">
        <p14:creationId xmlns:p14="http://schemas.microsoft.com/office/powerpoint/2010/main" val="1893111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A3C110B4-5FAF-4C54-B14A-39DD31C814E7}" type="slidenum">
              <a:rPr lang="en-US" smtClean="0"/>
              <a:t>13</a:t>
            </a:fld>
            <a:endParaRPr lang="en-US"/>
          </a:p>
        </p:txBody>
      </p:sp>
    </p:spTree>
    <p:extLst>
      <p:ext uri="{BB962C8B-B14F-4D97-AF65-F5344CB8AC3E}">
        <p14:creationId xmlns:p14="http://schemas.microsoft.com/office/powerpoint/2010/main" val="1438117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A3C110B4-5FAF-4C54-B14A-39DD31C814E7}" type="slidenum">
              <a:rPr lang="en-US" smtClean="0"/>
              <a:t>14</a:t>
            </a:fld>
            <a:endParaRPr lang="en-US"/>
          </a:p>
        </p:txBody>
      </p:sp>
    </p:spTree>
    <p:extLst>
      <p:ext uri="{BB962C8B-B14F-4D97-AF65-F5344CB8AC3E}">
        <p14:creationId xmlns:p14="http://schemas.microsoft.com/office/powerpoint/2010/main" val="3777562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A3C110B4-5FAF-4C54-B14A-39DD31C814E7}" type="slidenum">
              <a:rPr lang="en-US" smtClean="0"/>
              <a:t>15</a:t>
            </a:fld>
            <a:endParaRPr lang="en-US"/>
          </a:p>
        </p:txBody>
      </p:sp>
    </p:spTree>
    <p:extLst>
      <p:ext uri="{BB962C8B-B14F-4D97-AF65-F5344CB8AC3E}">
        <p14:creationId xmlns:p14="http://schemas.microsoft.com/office/powerpoint/2010/main" val="3610737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A3C110B4-5FAF-4C54-B14A-39DD31C814E7}" type="slidenum">
              <a:rPr lang="en-US" smtClean="0"/>
              <a:t>16</a:t>
            </a:fld>
            <a:endParaRPr lang="en-US"/>
          </a:p>
        </p:txBody>
      </p:sp>
    </p:spTree>
    <p:extLst>
      <p:ext uri="{BB962C8B-B14F-4D97-AF65-F5344CB8AC3E}">
        <p14:creationId xmlns:p14="http://schemas.microsoft.com/office/powerpoint/2010/main" val="2778290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A3C110B4-5FAF-4C54-B14A-39DD31C814E7}" type="slidenum">
              <a:rPr lang="en-US" smtClean="0"/>
              <a:t>17</a:t>
            </a:fld>
            <a:endParaRPr lang="en-US"/>
          </a:p>
        </p:txBody>
      </p:sp>
    </p:spTree>
    <p:extLst>
      <p:ext uri="{BB962C8B-B14F-4D97-AF65-F5344CB8AC3E}">
        <p14:creationId xmlns:p14="http://schemas.microsoft.com/office/powerpoint/2010/main" val="888635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A3C110B4-5FAF-4C54-B14A-39DD31C814E7}" type="slidenum">
              <a:rPr lang="en-US" smtClean="0"/>
              <a:t>18</a:t>
            </a:fld>
            <a:endParaRPr lang="en-US"/>
          </a:p>
        </p:txBody>
      </p:sp>
    </p:spTree>
    <p:extLst>
      <p:ext uri="{BB962C8B-B14F-4D97-AF65-F5344CB8AC3E}">
        <p14:creationId xmlns:p14="http://schemas.microsoft.com/office/powerpoint/2010/main" val="116289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A3C110B4-5FAF-4C54-B14A-39DD31C814E7}" type="slidenum">
              <a:rPr lang="en-US" smtClean="0"/>
              <a:t>19</a:t>
            </a:fld>
            <a:endParaRPr lang="en-US"/>
          </a:p>
        </p:txBody>
      </p:sp>
    </p:spTree>
    <p:extLst>
      <p:ext uri="{BB962C8B-B14F-4D97-AF65-F5344CB8AC3E}">
        <p14:creationId xmlns:p14="http://schemas.microsoft.com/office/powerpoint/2010/main" val="669279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en-US"/>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en-US"/>
          </a:p>
        </p:txBody>
      </p:sp>
      <p:sp>
        <p:nvSpPr>
          <p:cNvPr id="4" name="Veri Yer Tutucusu 3"/>
          <p:cNvSpPr>
            <a:spLocks noGrp="1"/>
          </p:cNvSpPr>
          <p:nvPr>
            <p:ph type="dt" sz="half" idx="10"/>
          </p:nvPr>
        </p:nvSpPr>
        <p:spPr/>
        <p:txBody>
          <a:bodyPr/>
          <a:lstStyle/>
          <a:p>
            <a:fld id="{B60D7FC5-51DE-4DF6-A1E4-FD0A9924D155}" type="datetimeFigureOut">
              <a:rPr lang="en-US" smtClean="0"/>
              <a:t>2/26/2020</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E265F6A4-92A7-43EA-8B59-50EF6030A1CA}" type="slidenum">
              <a:rPr lang="en-US" smtClean="0"/>
              <a:t>‹#›</a:t>
            </a:fld>
            <a:endParaRPr lang="en-US"/>
          </a:p>
        </p:txBody>
      </p:sp>
    </p:spTree>
    <p:extLst>
      <p:ext uri="{BB962C8B-B14F-4D97-AF65-F5344CB8AC3E}">
        <p14:creationId xmlns:p14="http://schemas.microsoft.com/office/powerpoint/2010/main" val="2773427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en-US"/>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Veri Yer Tutucusu 3"/>
          <p:cNvSpPr>
            <a:spLocks noGrp="1"/>
          </p:cNvSpPr>
          <p:nvPr>
            <p:ph type="dt" sz="half" idx="10"/>
          </p:nvPr>
        </p:nvSpPr>
        <p:spPr/>
        <p:txBody>
          <a:bodyPr/>
          <a:lstStyle/>
          <a:p>
            <a:fld id="{B60D7FC5-51DE-4DF6-A1E4-FD0A9924D155}" type="datetimeFigureOut">
              <a:rPr lang="en-US" smtClean="0"/>
              <a:t>2/26/2020</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E265F6A4-92A7-43EA-8B59-50EF6030A1CA}" type="slidenum">
              <a:rPr lang="en-US" smtClean="0"/>
              <a:t>‹#›</a:t>
            </a:fld>
            <a:endParaRPr lang="en-US"/>
          </a:p>
        </p:txBody>
      </p:sp>
    </p:spTree>
    <p:extLst>
      <p:ext uri="{BB962C8B-B14F-4D97-AF65-F5344CB8AC3E}">
        <p14:creationId xmlns:p14="http://schemas.microsoft.com/office/powerpoint/2010/main" val="3081863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en-US"/>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Veri Yer Tutucusu 3"/>
          <p:cNvSpPr>
            <a:spLocks noGrp="1"/>
          </p:cNvSpPr>
          <p:nvPr>
            <p:ph type="dt" sz="half" idx="10"/>
          </p:nvPr>
        </p:nvSpPr>
        <p:spPr/>
        <p:txBody>
          <a:bodyPr/>
          <a:lstStyle/>
          <a:p>
            <a:fld id="{B60D7FC5-51DE-4DF6-A1E4-FD0A9924D155}" type="datetimeFigureOut">
              <a:rPr lang="en-US" smtClean="0"/>
              <a:t>2/26/2020</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E265F6A4-92A7-43EA-8B59-50EF6030A1CA}" type="slidenum">
              <a:rPr lang="en-US" smtClean="0"/>
              <a:t>‹#›</a:t>
            </a:fld>
            <a:endParaRPr lang="en-US"/>
          </a:p>
        </p:txBody>
      </p:sp>
    </p:spTree>
    <p:extLst>
      <p:ext uri="{BB962C8B-B14F-4D97-AF65-F5344CB8AC3E}">
        <p14:creationId xmlns:p14="http://schemas.microsoft.com/office/powerpoint/2010/main" val="3276946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en-US"/>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Veri Yer Tutucusu 3"/>
          <p:cNvSpPr>
            <a:spLocks noGrp="1"/>
          </p:cNvSpPr>
          <p:nvPr>
            <p:ph type="dt" sz="half" idx="10"/>
          </p:nvPr>
        </p:nvSpPr>
        <p:spPr/>
        <p:txBody>
          <a:bodyPr/>
          <a:lstStyle/>
          <a:p>
            <a:fld id="{B60D7FC5-51DE-4DF6-A1E4-FD0A9924D155}" type="datetimeFigureOut">
              <a:rPr lang="en-US" smtClean="0"/>
              <a:t>2/26/2020</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E265F6A4-92A7-43EA-8B59-50EF6030A1CA}" type="slidenum">
              <a:rPr lang="en-US" smtClean="0"/>
              <a:t>‹#›</a:t>
            </a:fld>
            <a:endParaRPr lang="en-US"/>
          </a:p>
        </p:txBody>
      </p:sp>
    </p:spTree>
    <p:extLst>
      <p:ext uri="{BB962C8B-B14F-4D97-AF65-F5344CB8AC3E}">
        <p14:creationId xmlns:p14="http://schemas.microsoft.com/office/powerpoint/2010/main" val="2952729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en-US"/>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B60D7FC5-51DE-4DF6-A1E4-FD0A9924D155}" type="datetimeFigureOut">
              <a:rPr lang="en-US" smtClean="0"/>
              <a:t>2/26/2020</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E265F6A4-92A7-43EA-8B59-50EF6030A1CA}" type="slidenum">
              <a:rPr lang="en-US" smtClean="0"/>
              <a:t>‹#›</a:t>
            </a:fld>
            <a:endParaRPr lang="en-US"/>
          </a:p>
        </p:txBody>
      </p:sp>
    </p:spTree>
    <p:extLst>
      <p:ext uri="{BB962C8B-B14F-4D97-AF65-F5344CB8AC3E}">
        <p14:creationId xmlns:p14="http://schemas.microsoft.com/office/powerpoint/2010/main" val="2568618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en-US"/>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Veri Yer Tutucusu 4"/>
          <p:cNvSpPr>
            <a:spLocks noGrp="1"/>
          </p:cNvSpPr>
          <p:nvPr>
            <p:ph type="dt" sz="half" idx="10"/>
          </p:nvPr>
        </p:nvSpPr>
        <p:spPr/>
        <p:txBody>
          <a:bodyPr/>
          <a:lstStyle/>
          <a:p>
            <a:fld id="{B60D7FC5-51DE-4DF6-A1E4-FD0A9924D155}" type="datetimeFigureOut">
              <a:rPr lang="en-US" smtClean="0"/>
              <a:t>2/26/2020</a:t>
            </a:fld>
            <a:endParaRPr lang="en-US"/>
          </a:p>
        </p:txBody>
      </p:sp>
      <p:sp>
        <p:nvSpPr>
          <p:cNvPr id="6" name="Altbilgi Yer Tutucusu 5"/>
          <p:cNvSpPr>
            <a:spLocks noGrp="1"/>
          </p:cNvSpPr>
          <p:nvPr>
            <p:ph type="ftr" sz="quarter" idx="11"/>
          </p:nvPr>
        </p:nvSpPr>
        <p:spPr/>
        <p:txBody>
          <a:bodyPr/>
          <a:lstStyle/>
          <a:p>
            <a:endParaRPr lang="en-US"/>
          </a:p>
        </p:txBody>
      </p:sp>
      <p:sp>
        <p:nvSpPr>
          <p:cNvPr id="7" name="Slayt Numarası Yer Tutucusu 6"/>
          <p:cNvSpPr>
            <a:spLocks noGrp="1"/>
          </p:cNvSpPr>
          <p:nvPr>
            <p:ph type="sldNum" sz="quarter" idx="12"/>
          </p:nvPr>
        </p:nvSpPr>
        <p:spPr/>
        <p:txBody>
          <a:bodyPr/>
          <a:lstStyle/>
          <a:p>
            <a:fld id="{E265F6A4-92A7-43EA-8B59-50EF6030A1CA}" type="slidenum">
              <a:rPr lang="en-US" smtClean="0"/>
              <a:t>‹#›</a:t>
            </a:fld>
            <a:endParaRPr lang="en-US"/>
          </a:p>
        </p:txBody>
      </p:sp>
    </p:spTree>
    <p:extLst>
      <p:ext uri="{BB962C8B-B14F-4D97-AF65-F5344CB8AC3E}">
        <p14:creationId xmlns:p14="http://schemas.microsoft.com/office/powerpoint/2010/main" val="2848748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en-US"/>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Veri Yer Tutucusu 6"/>
          <p:cNvSpPr>
            <a:spLocks noGrp="1"/>
          </p:cNvSpPr>
          <p:nvPr>
            <p:ph type="dt" sz="half" idx="10"/>
          </p:nvPr>
        </p:nvSpPr>
        <p:spPr/>
        <p:txBody>
          <a:bodyPr/>
          <a:lstStyle/>
          <a:p>
            <a:fld id="{B60D7FC5-51DE-4DF6-A1E4-FD0A9924D155}" type="datetimeFigureOut">
              <a:rPr lang="en-US" smtClean="0"/>
              <a:t>2/26/2020</a:t>
            </a:fld>
            <a:endParaRPr lang="en-US"/>
          </a:p>
        </p:txBody>
      </p:sp>
      <p:sp>
        <p:nvSpPr>
          <p:cNvPr id="8" name="Altbilgi Yer Tutucusu 7"/>
          <p:cNvSpPr>
            <a:spLocks noGrp="1"/>
          </p:cNvSpPr>
          <p:nvPr>
            <p:ph type="ftr" sz="quarter" idx="11"/>
          </p:nvPr>
        </p:nvSpPr>
        <p:spPr/>
        <p:txBody>
          <a:bodyPr/>
          <a:lstStyle/>
          <a:p>
            <a:endParaRPr lang="en-US"/>
          </a:p>
        </p:txBody>
      </p:sp>
      <p:sp>
        <p:nvSpPr>
          <p:cNvPr id="9" name="Slayt Numarası Yer Tutucusu 8"/>
          <p:cNvSpPr>
            <a:spLocks noGrp="1"/>
          </p:cNvSpPr>
          <p:nvPr>
            <p:ph type="sldNum" sz="quarter" idx="12"/>
          </p:nvPr>
        </p:nvSpPr>
        <p:spPr/>
        <p:txBody>
          <a:bodyPr/>
          <a:lstStyle/>
          <a:p>
            <a:fld id="{E265F6A4-92A7-43EA-8B59-50EF6030A1CA}" type="slidenum">
              <a:rPr lang="en-US" smtClean="0"/>
              <a:t>‹#›</a:t>
            </a:fld>
            <a:endParaRPr lang="en-US"/>
          </a:p>
        </p:txBody>
      </p:sp>
    </p:spTree>
    <p:extLst>
      <p:ext uri="{BB962C8B-B14F-4D97-AF65-F5344CB8AC3E}">
        <p14:creationId xmlns:p14="http://schemas.microsoft.com/office/powerpoint/2010/main" val="237771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en-US"/>
          </a:p>
        </p:txBody>
      </p:sp>
      <p:sp>
        <p:nvSpPr>
          <p:cNvPr id="3" name="Veri Yer Tutucusu 2"/>
          <p:cNvSpPr>
            <a:spLocks noGrp="1"/>
          </p:cNvSpPr>
          <p:nvPr>
            <p:ph type="dt" sz="half" idx="10"/>
          </p:nvPr>
        </p:nvSpPr>
        <p:spPr/>
        <p:txBody>
          <a:bodyPr/>
          <a:lstStyle/>
          <a:p>
            <a:fld id="{B60D7FC5-51DE-4DF6-A1E4-FD0A9924D155}" type="datetimeFigureOut">
              <a:rPr lang="en-US" smtClean="0"/>
              <a:t>2/26/2020</a:t>
            </a:fld>
            <a:endParaRPr lang="en-US"/>
          </a:p>
        </p:txBody>
      </p:sp>
      <p:sp>
        <p:nvSpPr>
          <p:cNvPr id="4" name="Altbilgi Yer Tutucusu 3"/>
          <p:cNvSpPr>
            <a:spLocks noGrp="1"/>
          </p:cNvSpPr>
          <p:nvPr>
            <p:ph type="ftr" sz="quarter" idx="11"/>
          </p:nvPr>
        </p:nvSpPr>
        <p:spPr/>
        <p:txBody>
          <a:bodyPr/>
          <a:lstStyle/>
          <a:p>
            <a:endParaRPr lang="en-US"/>
          </a:p>
        </p:txBody>
      </p:sp>
      <p:sp>
        <p:nvSpPr>
          <p:cNvPr id="5" name="Slayt Numarası Yer Tutucusu 4"/>
          <p:cNvSpPr>
            <a:spLocks noGrp="1"/>
          </p:cNvSpPr>
          <p:nvPr>
            <p:ph type="sldNum" sz="quarter" idx="12"/>
          </p:nvPr>
        </p:nvSpPr>
        <p:spPr/>
        <p:txBody>
          <a:bodyPr/>
          <a:lstStyle/>
          <a:p>
            <a:fld id="{E265F6A4-92A7-43EA-8B59-50EF6030A1CA}" type="slidenum">
              <a:rPr lang="en-US" smtClean="0"/>
              <a:t>‹#›</a:t>
            </a:fld>
            <a:endParaRPr lang="en-US"/>
          </a:p>
        </p:txBody>
      </p:sp>
    </p:spTree>
    <p:extLst>
      <p:ext uri="{BB962C8B-B14F-4D97-AF65-F5344CB8AC3E}">
        <p14:creationId xmlns:p14="http://schemas.microsoft.com/office/powerpoint/2010/main" val="2773600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B60D7FC5-51DE-4DF6-A1E4-FD0A9924D155}" type="datetimeFigureOut">
              <a:rPr lang="en-US" smtClean="0"/>
              <a:t>2/26/2020</a:t>
            </a:fld>
            <a:endParaRPr lang="en-US"/>
          </a:p>
        </p:txBody>
      </p:sp>
      <p:sp>
        <p:nvSpPr>
          <p:cNvPr id="3" name="Altbilgi Yer Tutucusu 2"/>
          <p:cNvSpPr>
            <a:spLocks noGrp="1"/>
          </p:cNvSpPr>
          <p:nvPr>
            <p:ph type="ftr" sz="quarter" idx="11"/>
          </p:nvPr>
        </p:nvSpPr>
        <p:spPr/>
        <p:txBody>
          <a:bodyPr/>
          <a:lstStyle/>
          <a:p>
            <a:endParaRPr lang="en-US"/>
          </a:p>
        </p:txBody>
      </p:sp>
      <p:sp>
        <p:nvSpPr>
          <p:cNvPr id="4" name="Slayt Numarası Yer Tutucusu 3"/>
          <p:cNvSpPr>
            <a:spLocks noGrp="1"/>
          </p:cNvSpPr>
          <p:nvPr>
            <p:ph type="sldNum" sz="quarter" idx="12"/>
          </p:nvPr>
        </p:nvSpPr>
        <p:spPr/>
        <p:txBody>
          <a:bodyPr/>
          <a:lstStyle/>
          <a:p>
            <a:fld id="{E265F6A4-92A7-43EA-8B59-50EF6030A1CA}" type="slidenum">
              <a:rPr lang="en-US" smtClean="0"/>
              <a:t>‹#›</a:t>
            </a:fld>
            <a:endParaRPr lang="en-US"/>
          </a:p>
        </p:txBody>
      </p:sp>
    </p:spTree>
    <p:extLst>
      <p:ext uri="{BB962C8B-B14F-4D97-AF65-F5344CB8AC3E}">
        <p14:creationId xmlns:p14="http://schemas.microsoft.com/office/powerpoint/2010/main" val="2810622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en-US"/>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B60D7FC5-51DE-4DF6-A1E4-FD0A9924D155}" type="datetimeFigureOut">
              <a:rPr lang="en-US" smtClean="0"/>
              <a:t>2/26/2020</a:t>
            </a:fld>
            <a:endParaRPr lang="en-US"/>
          </a:p>
        </p:txBody>
      </p:sp>
      <p:sp>
        <p:nvSpPr>
          <p:cNvPr id="6" name="Altbilgi Yer Tutucusu 5"/>
          <p:cNvSpPr>
            <a:spLocks noGrp="1"/>
          </p:cNvSpPr>
          <p:nvPr>
            <p:ph type="ftr" sz="quarter" idx="11"/>
          </p:nvPr>
        </p:nvSpPr>
        <p:spPr/>
        <p:txBody>
          <a:bodyPr/>
          <a:lstStyle/>
          <a:p>
            <a:endParaRPr lang="en-US"/>
          </a:p>
        </p:txBody>
      </p:sp>
      <p:sp>
        <p:nvSpPr>
          <p:cNvPr id="7" name="Slayt Numarası Yer Tutucusu 6"/>
          <p:cNvSpPr>
            <a:spLocks noGrp="1"/>
          </p:cNvSpPr>
          <p:nvPr>
            <p:ph type="sldNum" sz="quarter" idx="12"/>
          </p:nvPr>
        </p:nvSpPr>
        <p:spPr/>
        <p:txBody>
          <a:bodyPr/>
          <a:lstStyle/>
          <a:p>
            <a:fld id="{E265F6A4-92A7-43EA-8B59-50EF6030A1CA}" type="slidenum">
              <a:rPr lang="en-US" smtClean="0"/>
              <a:t>‹#›</a:t>
            </a:fld>
            <a:endParaRPr lang="en-US"/>
          </a:p>
        </p:txBody>
      </p:sp>
    </p:spTree>
    <p:extLst>
      <p:ext uri="{BB962C8B-B14F-4D97-AF65-F5344CB8AC3E}">
        <p14:creationId xmlns:p14="http://schemas.microsoft.com/office/powerpoint/2010/main" val="15848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en-US"/>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B60D7FC5-51DE-4DF6-A1E4-FD0A9924D155}" type="datetimeFigureOut">
              <a:rPr lang="en-US" smtClean="0"/>
              <a:t>2/26/2020</a:t>
            </a:fld>
            <a:endParaRPr lang="en-US"/>
          </a:p>
        </p:txBody>
      </p:sp>
      <p:sp>
        <p:nvSpPr>
          <p:cNvPr id="6" name="Altbilgi Yer Tutucusu 5"/>
          <p:cNvSpPr>
            <a:spLocks noGrp="1"/>
          </p:cNvSpPr>
          <p:nvPr>
            <p:ph type="ftr" sz="quarter" idx="11"/>
          </p:nvPr>
        </p:nvSpPr>
        <p:spPr/>
        <p:txBody>
          <a:bodyPr/>
          <a:lstStyle/>
          <a:p>
            <a:endParaRPr lang="en-US"/>
          </a:p>
        </p:txBody>
      </p:sp>
      <p:sp>
        <p:nvSpPr>
          <p:cNvPr id="7" name="Slayt Numarası Yer Tutucusu 6"/>
          <p:cNvSpPr>
            <a:spLocks noGrp="1"/>
          </p:cNvSpPr>
          <p:nvPr>
            <p:ph type="sldNum" sz="quarter" idx="12"/>
          </p:nvPr>
        </p:nvSpPr>
        <p:spPr/>
        <p:txBody>
          <a:bodyPr/>
          <a:lstStyle/>
          <a:p>
            <a:fld id="{E265F6A4-92A7-43EA-8B59-50EF6030A1CA}" type="slidenum">
              <a:rPr lang="en-US" smtClean="0"/>
              <a:t>‹#›</a:t>
            </a:fld>
            <a:endParaRPr lang="en-US"/>
          </a:p>
        </p:txBody>
      </p:sp>
    </p:spTree>
    <p:extLst>
      <p:ext uri="{BB962C8B-B14F-4D97-AF65-F5344CB8AC3E}">
        <p14:creationId xmlns:p14="http://schemas.microsoft.com/office/powerpoint/2010/main" val="140970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en-US"/>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D7FC5-51DE-4DF6-A1E4-FD0A9924D155}" type="datetimeFigureOut">
              <a:rPr lang="en-US" smtClean="0"/>
              <a:t>2/26/2020</a:t>
            </a:fld>
            <a:endParaRPr lang="en-US"/>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65F6A4-92A7-43EA-8B59-50EF6030A1CA}" type="slidenum">
              <a:rPr lang="en-US" smtClean="0"/>
              <a:t>‹#›</a:t>
            </a:fld>
            <a:endParaRPr lang="en-US"/>
          </a:p>
        </p:txBody>
      </p:sp>
    </p:spTree>
    <p:extLst>
      <p:ext uri="{BB962C8B-B14F-4D97-AF65-F5344CB8AC3E}">
        <p14:creationId xmlns:p14="http://schemas.microsoft.com/office/powerpoint/2010/main" val="2770301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plasticpollutioncoalition.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huffingtonpost.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en.wikipedia.org/wiki/Plastic"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7613226" y="0"/>
            <a:ext cx="4578774" cy="6858000"/>
          </a:xfrm>
          <a:prstGeom prst="rect">
            <a:avLst/>
          </a:prstGeom>
        </p:spPr>
      </p:pic>
      <p:sp>
        <p:nvSpPr>
          <p:cNvPr id="5" name="Metin kutusu 4"/>
          <p:cNvSpPr txBox="1"/>
          <p:nvPr/>
        </p:nvSpPr>
        <p:spPr>
          <a:xfrm>
            <a:off x="347492" y="1205487"/>
            <a:ext cx="6887497" cy="1631216"/>
          </a:xfrm>
          <a:prstGeom prst="rect">
            <a:avLst/>
          </a:prstGeom>
          <a:noFill/>
        </p:spPr>
        <p:txBody>
          <a:bodyPr wrap="square" rtlCol="0">
            <a:spAutoFit/>
          </a:bodyPr>
          <a:lstStyle/>
          <a:p>
            <a:pPr algn="ctr"/>
            <a:r>
              <a:rPr lang="tr-TR" sz="3600" b="1" dirty="0" smtClean="0"/>
              <a:t>PLASTİK KİRLİLİĞİ VE ETKİLERİ</a:t>
            </a:r>
          </a:p>
          <a:p>
            <a:pPr algn="ctr"/>
            <a:endParaRPr lang="tr-TR" sz="3600" b="1" dirty="0" smtClean="0"/>
          </a:p>
          <a:p>
            <a:pPr algn="ctr"/>
            <a:r>
              <a:rPr lang="tr-TR" sz="2800" b="1" dirty="0" smtClean="0"/>
              <a:t>Dr. Sedat GÜNDOĞDU</a:t>
            </a:r>
            <a:endParaRPr lang="en-US" sz="2400" b="1" dirty="0"/>
          </a:p>
        </p:txBody>
      </p:sp>
      <p:pic>
        <p:nvPicPr>
          <p:cNvPr id="2" name="Resim 1"/>
          <p:cNvPicPr>
            <a:picLocks noChangeAspect="1"/>
          </p:cNvPicPr>
          <p:nvPr/>
        </p:nvPicPr>
        <p:blipFill>
          <a:blip r:embed="rId3"/>
          <a:stretch>
            <a:fillRect/>
          </a:stretch>
        </p:blipFill>
        <p:spPr>
          <a:xfrm>
            <a:off x="3201852" y="3030432"/>
            <a:ext cx="1178775" cy="1727578"/>
          </a:xfrm>
          <a:prstGeom prst="rect">
            <a:avLst/>
          </a:prstGeom>
        </p:spPr>
      </p:pic>
    </p:spTree>
    <p:extLst>
      <p:ext uri="{BB962C8B-B14F-4D97-AF65-F5344CB8AC3E}">
        <p14:creationId xmlns:p14="http://schemas.microsoft.com/office/powerpoint/2010/main" val="3714937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07258" y="117988"/>
            <a:ext cx="4839929" cy="923772"/>
          </a:xfrm>
        </p:spPr>
        <p:txBody>
          <a:bodyPr>
            <a:normAutofit/>
          </a:bodyPr>
          <a:lstStyle/>
          <a:p>
            <a:r>
              <a:rPr lang="tr-TR" sz="6000" b="1" dirty="0" smtClean="0">
                <a:latin typeface="+mn-lt"/>
              </a:rPr>
              <a:t>Plastik nedir</a:t>
            </a:r>
            <a:endParaRPr lang="en-US" sz="6000" b="1" dirty="0">
              <a:latin typeface="+mn-lt"/>
            </a:endParaRPr>
          </a:p>
        </p:txBody>
      </p:sp>
      <p:sp>
        <p:nvSpPr>
          <p:cNvPr id="3" name="İçerik Yer Tutucusu 2"/>
          <p:cNvSpPr>
            <a:spLocks noGrp="1"/>
          </p:cNvSpPr>
          <p:nvPr>
            <p:ph idx="1"/>
          </p:nvPr>
        </p:nvSpPr>
        <p:spPr>
          <a:xfrm>
            <a:off x="307258" y="1041760"/>
            <a:ext cx="11884742" cy="5123066"/>
          </a:xfrm>
        </p:spPr>
        <p:txBody>
          <a:bodyPr>
            <a:normAutofit/>
          </a:bodyPr>
          <a:lstStyle/>
          <a:p>
            <a:pPr algn="just">
              <a:buFontTx/>
              <a:buChar char="-"/>
            </a:pPr>
            <a:r>
              <a:rPr lang="tr-TR" dirty="0" smtClean="0"/>
              <a:t>Akrilikler</a:t>
            </a:r>
          </a:p>
          <a:p>
            <a:pPr lvl="1" algn="just">
              <a:buFontTx/>
              <a:buChar char="-"/>
            </a:pPr>
            <a:r>
              <a:rPr lang="tr-TR" dirty="0" err="1" smtClean="0"/>
              <a:t>Latex</a:t>
            </a:r>
            <a:r>
              <a:rPr lang="tr-TR" dirty="0" smtClean="0"/>
              <a:t>, lens, ahşap boyaları, dış cephe kaplama, vb.</a:t>
            </a:r>
          </a:p>
          <a:p>
            <a:pPr algn="just">
              <a:buFontTx/>
              <a:buChar char="-"/>
            </a:pPr>
            <a:r>
              <a:rPr lang="tr-TR" dirty="0" smtClean="0"/>
              <a:t>Polyesterler</a:t>
            </a:r>
          </a:p>
          <a:p>
            <a:pPr lvl="1" algn="just">
              <a:buFontTx/>
              <a:buChar char="-"/>
            </a:pPr>
            <a:r>
              <a:rPr lang="tr-TR" dirty="0" smtClean="0"/>
              <a:t>Tekstil, Ambalaj, şişeleme, vb. </a:t>
            </a:r>
          </a:p>
          <a:p>
            <a:pPr algn="just">
              <a:buFontTx/>
              <a:buChar char="-"/>
            </a:pPr>
            <a:r>
              <a:rPr lang="tr-TR" dirty="0" smtClean="0"/>
              <a:t>Silikonlar</a:t>
            </a:r>
          </a:p>
          <a:p>
            <a:pPr lvl="1" algn="just">
              <a:buFontTx/>
              <a:buChar char="-"/>
            </a:pPr>
            <a:r>
              <a:rPr lang="tr-TR" dirty="0" smtClean="0"/>
              <a:t>Yalıtım, tıbbi, vb. </a:t>
            </a:r>
          </a:p>
          <a:p>
            <a:pPr algn="just">
              <a:buFontTx/>
              <a:buChar char="-"/>
            </a:pPr>
            <a:r>
              <a:rPr lang="tr-TR" dirty="0" smtClean="0"/>
              <a:t>Poliüretanlar</a:t>
            </a:r>
          </a:p>
          <a:p>
            <a:pPr lvl="1" algn="just">
              <a:buFontTx/>
              <a:buChar char="-"/>
            </a:pPr>
            <a:r>
              <a:rPr lang="tr-TR" dirty="0" smtClean="0"/>
              <a:t>Sünger, </a:t>
            </a:r>
            <a:r>
              <a:rPr lang="tr-TR" dirty="0"/>
              <a:t>d</a:t>
            </a:r>
            <a:r>
              <a:rPr lang="tr-TR" dirty="0" smtClean="0"/>
              <a:t>olgu malzemesi,  sızdırmazlık, vb.</a:t>
            </a:r>
          </a:p>
          <a:p>
            <a:pPr algn="just">
              <a:buFontTx/>
              <a:buChar char="-"/>
            </a:pPr>
            <a:r>
              <a:rPr lang="tr-TR" dirty="0" err="1" smtClean="0"/>
              <a:t>Halojenli</a:t>
            </a:r>
            <a:r>
              <a:rPr lang="tr-TR" dirty="0" smtClean="0"/>
              <a:t> plastikler</a:t>
            </a:r>
          </a:p>
          <a:p>
            <a:pPr lvl="1" algn="just">
              <a:buFontTx/>
              <a:buChar char="-"/>
            </a:pPr>
            <a:r>
              <a:rPr lang="tr-TR" dirty="0" err="1" smtClean="0"/>
              <a:t>Solventler</a:t>
            </a:r>
            <a:r>
              <a:rPr lang="tr-TR" dirty="0" smtClean="0"/>
              <a:t>, böcek ilaçları, soğutucular, vb.</a:t>
            </a:r>
          </a:p>
        </p:txBody>
      </p:sp>
    </p:spTree>
    <p:extLst>
      <p:ext uri="{BB962C8B-B14F-4D97-AF65-F5344CB8AC3E}">
        <p14:creationId xmlns:p14="http://schemas.microsoft.com/office/powerpoint/2010/main" val="3514187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07258" y="0"/>
            <a:ext cx="11358716" cy="923772"/>
          </a:xfrm>
        </p:spPr>
        <p:txBody>
          <a:bodyPr>
            <a:normAutofit/>
          </a:bodyPr>
          <a:lstStyle/>
          <a:p>
            <a:r>
              <a:rPr lang="tr-TR" sz="6000" b="1" dirty="0" smtClean="0">
                <a:latin typeface="+mn-lt"/>
              </a:rPr>
              <a:t>Yaygın Kullanılan Plastikler</a:t>
            </a:r>
            <a:endParaRPr lang="en-US" sz="6000" b="1" dirty="0">
              <a:latin typeface="+mn-lt"/>
            </a:endParaRPr>
          </a:p>
        </p:txBody>
      </p:sp>
      <p:sp>
        <p:nvSpPr>
          <p:cNvPr id="3" name="İçerik Yer Tutucusu 2"/>
          <p:cNvSpPr>
            <a:spLocks noGrp="1"/>
          </p:cNvSpPr>
          <p:nvPr>
            <p:ph idx="1"/>
          </p:nvPr>
        </p:nvSpPr>
        <p:spPr>
          <a:xfrm>
            <a:off x="307258" y="1174495"/>
            <a:ext cx="11884742" cy="5515063"/>
          </a:xfrm>
        </p:spPr>
        <p:txBody>
          <a:bodyPr>
            <a:noAutofit/>
          </a:bodyPr>
          <a:lstStyle/>
          <a:p>
            <a:r>
              <a:rPr lang="en-US" sz="2400" b="1" dirty="0" smtClean="0"/>
              <a:t>Pol</a:t>
            </a:r>
            <a:r>
              <a:rPr lang="tr-TR" sz="2400" b="1" dirty="0" smtClean="0"/>
              <a:t>i</a:t>
            </a:r>
            <a:r>
              <a:rPr lang="en-US" sz="2400" b="1" dirty="0" smtClean="0"/>
              <a:t>amid</a:t>
            </a:r>
            <a:r>
              <a:rPr lang="tr-TR" sz="2400" b="1" dirty="0" err="1" smtClean="0"/>
              <a:t>ler</a:t>
            </a:r>
            <a:r>
              <a:rPr lang="en-US" sz="2400" b="1" dirty="0" smtClean="0"/>
              <a:t> (PA) (</a:t>
            </a:r>
            <a:r>
              <a:rPr lang="tr-TR" sz="2400" b="1" dirty="0" smtClean="0"/>
              <a:t>Naylonlar</a:t>
            </a:r>
            <a:r>
              <a:rPr lang="en-US" sz="2400" b="1" dirty="0" smtClean="0"/>
              <a:t>) </a:t>
            </a:r>
            <a:r>
              <a:rPr lang="en-US" sz="2400" dirty="0" smtClean="0"/>
              <a:t>– </a:t>
            </a:r>
            <a:r>
              <a:rPr lang="tr-TR" sz="2400" dirty="0" smtClean="0"/>
              <a:t>Fiberler</a:t>
            </a:r>
            <a:r>
              <a:rPr lang="en-US" sz="2400" dirty="0" smtClean="0"/>
              <a:t>, </a:t>
            </a:r>
            <a:r>
              <a:rPr lang="tr-TR" sz="2400" dirty="0" smtClean="0"/>
              <a:t>diş fırçası kılları</a:t>
            </a:r>
            <a:r>
              <a:rPr lang="en-US" sz="2400" dirty="0" smtClean="0"/>
              <a:t>, </a:t>
            </a:r>
            <a:r>
              <a:rPr lang="tr-TR" sz="2400" dirty="0" smtClean="0"/>
              <a:t>balık ağları</a:t>
            </a:r>
            <a:r>
              <a:rPr lang="en-US" sz="2400" dirty="0" smtClean="0"/>
              <a:t> </a:t>
            </a:r>
            <a:r>
              <a:rPr lang="tr-TR" sz="2400" dirty="0" smtClean="0"/>
              <a:t>vb.</a:t>
            </a:r>
            <a:endParaRPr lang="en-US" sz="2400" dirty="0" smtClean="0"/>
          </a:p>
          <a:p>
            <a:r>
              <a:rPr lang="en-US" sz="2400" b="1" dirty="0" smtClean="0"/>
              <a:t>Pol</a:t>
            </a:r>
            <a:r>
              <a:rPr lang="tr-TR" sz="2400" b="1" dirty="0" err="1" smtClean="0"/>
              <a:t>ikarbonatlar</a:t>
            </a:r>
            <a:r>
              <a:rPr lang="en-US" sz="2400" b="1" dirty="0" smtClean="0"/>
              <a:t> (PC</a:t>
            </a:r>
            <a:r>
              <a:rPr lang="en-US" sz="2400" dirty="0" smtClean="0"/>
              <a:t>) – </a:t>
            </a:r>
            <a:r>
              <a:rPr lang="tr-TR" sz="2400" dirty="0" smtClean="0"/>
              <a:t>CD</a:t>
            </a:r>
            <a:r>
              <a:rPr lang="en-US" sz="2400" dirty="0" smtClean="0"/>
              <a:t>, </a:t>
            </a:r>
            <a:r>
              <a:rPr lang="tr-TR" sz="2400" dirty="0"/>
              <a:t>g</a:t>
            </a:r>
            <a:r>
              <a:rPr lang="tr-TR" sz="2400" dirty="0" smtClean="0"/>
              <a:t>özlük çerçevesi</a:t>
            </a:r>
            <a:r>
              <a:rPr lang="en-US" sz="2400" dirty="0" smtClean="0"/>
              <a:t>, </a:t>
            </a:r>
            <a:r>
              <a:rPr lang="tr-TR" sz="2400" dirty="0" smtClean="0"/>
              <a:t>güvenlik camları</a:t>
            </a:r>
            <a:r>
              <a:rPr lang="en-US" sz="2400" dirty="0" smtClean="0"/>
              <a:t>, </a:t>
            </a:r>
            <a:r>
              <a:rPr lang="tr-TR" sz="2400" dirty="0" smtClean="0"/>
              <a:t>trafik ışıkları, lensler, vb.</a:t>
            </a:r>
            <a:endParaRPr lang="en-US" sz="2400" dirty="0" smtClean="0"/>
          </a:p>
          <a:p>
            <a:r>
              <a:rPr lang="en-US" sz="2400" b="1" dirty="0" smtClean="0"/>
              <a:t>Pol</a:t>
            </a:r>
            <a:r>
              <a:rPr lang="tr-TR" sz="2400" b="1" dirty="0" smtClean="0"/>
              <a:t>i</a:t>
            </a:r>
            <a:r>
              <a:rPr lang="en-US" sz="2400" b="1" dirty="0" smtClean="0"/>
              <a:t>ester (PES) </a:t>
            </a:r>
            <a:r>
              <a:rPr lang="en-US" sz="2400" dirty="0" smtClean="0"/>
              <a:t>– </a:t>
            </a:r>
            <a:r>
              <a:rPr lang="tr-TR" sz="2400" dirty="0" smtClean="0"/>
              <a:t>Tekstil</a:t>
            </a:r>
            <a:endParaRPr lang="en-US" sz="2400" dirty="0" smtClean="0"/>
          </a:p>
          <a:p>
            <a:r>
              <a:rPr lang="en-US" sz="2400" b="1" dirty="0" smtClean="0"/>
              <a:t>Pol</a:t>
            </a:r>
            <a:r>
              <a:rPr lang="tr-TR" sz="2400" b="1" dirty="0" smtClean="0"/>
              <a:t>i</a:t>
            </a:r>
            <a:r>
              <a:rPr lang="en-US" sz="2400" b="1" dirty="0" smtClean="0"/>
              <a:t>et</a:t>
            </a:r>
            <a:r>
              <a:rPr lang="tr-TR" sz="2400" b="1" dirty="0" smtClean="0"/>
              <a:t>i</a:t>
            </a:r>
            <a:r>
              <a:rPr lang="en-US" sz="2400" b="1" dirty="0" err="1" smtClean="0"/>
              <a:t>len</a:t>
            </a:r>
            <a:r>
              <a:rPr lang="en-US" sz="2400" b="1" dirty="0" smtClean="0"/>
              <a:t> (PE) – </a:t>
            </a:r>
            <a:r>
              <a:rPr lang="tr-TR" sz="2400" dirty="0" smtClean="0"/>
              <a:t>Her türlü poşet</a:t>
            </a:r>
            <a:endParaRPr lang="en-US" sz="2400" dirty="0" smtClean="0"/>
          </a:p>
          <a:p>
            <a:r>
              <a:rPr lang="en-US" sz="2400" b="1" dirty="0" smtClean="0"/>
              <a:t>Pol</a:t>
            </a:r>
            <a:r>
              <a:rPr lang="tr-TR" sz="2400" b="1" dirty="0" smtClean="0"/>
              <a:t>i</a:t>
            </a:r>
            <a:r>
              <a:rPr lang="en-US" sz="2400" b="1" dirty="0" smtClean="0"/>
              <a:t>e</a:t>
            </a:r>
            <a:r>
              <a:rPr lang="tr-TR" sz="2400" b="1" dirty="0" smtClean="0"/>
              <a:t>ti</a:t>
            </a:r>
            <a:r>
              <a:rPr lang="en-US" sz="2400" b="1" dirty="0" err="1" smtClean="0"/>
              <a:t>len</a:t>
            </a:r>
            <a:r>
              <a:rPr lang="en-US" sz="2400" b="1" dirty="0" smtClean="0"/>
              <a:t> </a:t>
            </a:r>
            <a:r>
              <a:rPr lang="en-US" sz="2400" b="1" dirty="0" err="1" smtClean="0"/>
              <a:t>tere</a:t>
            </a:r>
            <a:r>
              <a:rPr lang="tr-TR" sz="2400" b="1" dirty="0" smtClean="0"/>
              <a:t>fi</a:t>
            </a:r>
            <a:r>
              <a:rPr lang="en-US" sz="2400" b="1" dirty="0" err="1" smtClean="0"/>
              <a:t>talat</a:t>
            </a:r>
            <a:r>
              <a:rPr lang="en-US" sz="2400" b="1" dirty="0" smtClean="0"/>
              <a:t> (PET) – </a:t>
            </a:r>
            <a:r>
              <a:rPr lang="tr-TR" sz="2400" dirty="0" smtClean="0"/>
              <a:t>Her türlü şişeleme</a:t>
            </a:r>
            <a:endParaRPr lang="en-US" sz="2400" dirty="0" smtClean="0"/>
          </a:p>
          <a:p>
            <a:r>
              <a:rPr lang="en-US" sz="2400" b="1" dirty="0" smtClean="0"/>
              <a:t>Pol</a:t>
            </a:r>
            <a:r>
              <a:rPr lang="tr-TR" sz="2400" b="1" dirty="0" smtClean="0"/>
              <a:t>i</a:t>
            </a:r>
            <a:r>
              <a:rPr lang="en-US" sz="2400" b="1" dirty="0" smtClean="0"/>
              <a:t>prop</a:t>
            </a:r>
            <a:r>
              <a:rPr lang="tr-TR" sz="2400" b="1" dirty="0" smtClean="0"/>
              <a:t>i</a:t>
            </a:r>
            <a:r>
              <a:rPr lang="en-US" sz="2400" b="1" dirty="0" err="1" smtClean="0"/>
              <a:t>len</a:t>
            </a:r>
            <a:r>
              <a:rPr lang="en-US" sz="2400" b="1" dirty="0" smtClean="0"/>
              <a:t> (PP) – </a:t>
            </a:r>
            <a:r>
              <a:rPr lang="tr-TR" sz="2400" dirty="0" smtClean="0"/>
              <a:t>Her türlü şişeleme ve poşet</a:t>
            </a:r>
            <a:endParaRPr lang="en-US" sz="2400" dirty="0" smtClean="0"/>
          </a:p>
          <a:p>
            <a:r>
              <a:rPr lang="en-US" sz="2400" b="1" dirty="0" smtClean="0"/>
              <a:t>Pol</a:t>
            </a:r>
            <a:r>
              <a:rPr lang="tr-TR" sz="2400" b="1" dirty="0" smtClean="0"/>
              <a:t>i</a:t>
            </a:r>
            <a:r>
              <a:rPr lang="en-US" sz="2400" b="1" dirty="0" err="1" smtClean="0"/>
              <a:t>stren</a:t>
            </a:r>
            <a:r>
              <a:rPr lang="en-US" sz="2400" b="1" dirty="0" smtClean="0"/>
              <a:t> (PS) – </a:t>
            </a:r>
            <a:r>
              <a:rPr lang="tr-TR" sz="2400" dirty="0" smtClean="0"/>
              <a:t>Gıda paketleme, köpük taşıma kapları, köpük mutfak malzemeleri, vb.</a:t>
            </a:r>
            <a:endParaRPr lang="en-US" sz="2400" dirty="0" smtClean="0"/>
          </a:p>
          <a:p>
            <a:r>
              <a:rPr lang="en-US" sz="2400" b="1" dirty="0" smtClean="0"/>
              <a:t>Pol</a:t>
            </a:r>
            <a:r>
              <a:rPr lang="tr-TR" sz="2400" b="1" dirty="0" smtClean="0"/>
              <a:t>i</a:t>
            </a:r>
            <a:r>
              <a:rPr lang="en-US" sz="2400" b="1" dirty="0" err="1" smtClean="0"/>
              <a:t>uretan</a:t>
            </a:r>
            <a:r>
              <a:rPr lang="en-US" sz="2400" b="1" dirty="0" smtClean="0"/>
              <a:t> (PU) – </a:t>
            </a:r>
            <a:r>
              <a:rPr lang="tr-TR" sz="2400" dirty="0" smtClean="0"/>
              <a:t>otomotiv sanayi, dolgu ve sızdırmazlık köpükleri</a:t>
            </a:r>
            <a:endParaRPr lang="en-US" sz="2400" dirty="0" smtClean="0"/>
          </a:p>
          <a:p>
            <a:r>
              <a:rPr lang="en-US" sz="2400" b="1" dirty="0" smtClean="0"/>
              <a:t>Pol</a:t>
            </a:r>
            <a:r>
              <a:rPr lang="tr-TR" sz="2400" b="1" dirty="0" smtClean="0"/>
              <a:t>i</a:t>
            </a:r>
            <a:r>
              <a:rPr lang="en-US" sz="2400" b="1" dirty="0" smtClean="0"/>
              <a:t>vin</a:t>
            </a:r>
            <a:r>
              <a:rPr lang="tr-TR" sz="2400" b="1" dirty="0" smtClean="0"/>
              <a:t>i</a:t>
            </a:r>
            <a:r>
              <a:rPr lang="en-US" sz="2400" b="1" dirty="0" smtClean="0"/>
              <a:t>l </a:t>
            </a:r>
            <a:r>
              <a:rPr lang="tr-TR" sz="2400" b="1" dirty="0"/>
              <a:t>k</a:t>
            </a:r>
            <a:r>
              <a:rPr lang="en-US" sz="2400" b="1" dirty="0" err="1" smtClean="0"/>
              <a:t>lor</a:t>
            </a:r>
            <a:r>
              <a:rPr lang="tr-TR" sz="2400" b="1" dirty="0" err="1" smtClean="0"/>
              <a:t>ür</a:t>
            </a:r>
            <a:r>
              <a:rPr lang="en-US" sz="2400" b="1" dirty="0" smtClean="0"/>
              <a:t> (PVC) – </a:t>
            </a:r>
            <a:r>
              <a:rPr lang="tr-TR" sz="2400" dirty="0" smtClean="0"/>
              <a:t>Pencere kapı sanayi, boru sanayi, vb.</a:t>
            </a:r>
            <a:endParaRPr lang="en-US" sz="2400" dirty="0" smtClean="0"/>
          </a:p>
          <a:p>
            <a:r>
              <a:rPr lang="en-US" sz="2400" b="1" dirty="0" smtClean="0"/>
              <a:t>A</a:t>
            </a:r>
            <a:r>
              <a:rPr lang="tr-TR" sz="2400" b="1" dirty="0" smtClean="0"/>
              <a:t>k</a:t>
            </a:r>
            <a:r>
              <a:rPr lang="en-US" sz="2400" b="1" dirty="0" smtClean="0"/>
              <a:t>r</a:t>
            </a:r>
            <a:r>
              <a:rPr lang="tr-TR" sz="2400" b="1" dirty="0" smtClean="0"/>
              <a:t>i</a:t>
            </a:r>
            <a:r>
              <a:rPr lang="en-US" sz="2400" b="1" dirty="0" err="1" smtClean="0"/>
              <a:t>lonitril</a:t>
            </a:r>
            <a:r>
              <a:rPr lang="en-US" sz="2400" b="1" dirty="0" smtClean="0"/>
              <a:t> butadiene </a:t>
            </a:r>
            <a:r>
              <a:rPr lang="en-US" sz="2400" b="1" dirty="0" err="1" smtClean="0"/>
              <a:t>st</a:t>
            </a:r>
            <a:r>
              <a:rPr lang="tr-TR" sz="2400" b="1" dirty="0" smtClean="0"/>
              <a:t>i</a:t>
            </a:r>
            <a:r>
              <a:rPr lang="en-US" sz="2400" b="1" dirty="0" err="1" smtClean="0"/>
              <a:t>ren</a:t>
            </a:r>
            <a:r>
              <a:rPr lang="en-US" sz="2400" b="1" dirty="0" smtClean="0"/>
              <a:t> (ABS) – </a:t>
            </a:r>
            <a:r>
              <a:rPr lang="tr-TR" sz="2400" dirty="0"/>
              <a:t>E</a:t>
            </a:r>
            <a:r>
              <a:rPr lang="en-US" sz="2400" dirty="0" smtClean="0"/>
              <a:t>le</a:t>
            </a:r>
            <a:r>
              <a:rPr lang="tr-TR" sz="2400" dirty="0" smtClean="0"/>
              <a:t>k</a:t>
            </a:r>
            <a:r>
              <a:rPr lang="en-US" sz="2400" dirty="0" err="1" smtClean="0"/>
              <a:t>troni</a:t>
            </a:r>
            <a:r>
              <a:rPr lang="tr-TR" sz="2400" dirty="0" smtClean="0"/>
              <a:t>k sanayi</a:t>
            </a:r>
            <a:endParaRPr lang="en-US" sz="2400" dirty="0" smtClean="0"/>
          </a:p>
          <a:p>
            <a:r>
              <a:rPr lang="en-US" sz="2400" b="1" dirty="0" smtClean="0"/>
              <a:t>Pol</a:t>
            </a:r>
            <a:r>
              <a:rPr lang="tr-TR" sz="2400" b="1" dirty="0" err="1" smtClean="0"/>
              <a:t>ikarbonat</a:t>
            </a:r>
            <a:r>
              <a:rPr lang="en-US" sz="2400" b="1" dirty="0" smtClean="0"/>
              <a:t>/A</a:t>
            </a:r>
            <a:r>
              <a:rPr lang="tr-TR" sz="2400" b="1" dirty="0" smtClean="0"/>
              <a:t>k</a:t>
            </a:r>
            <a:r>
              <a:rPr lang="en-US" sz="2400" b="1" dirty="0" smtClean="0"/>
              <a:t>r</a:t>
            </a:r>
            <a:r>
              <a:rPr lang="tr-TR" sz="2400" b="1" dirty="0" smtClean="0"/>
              <a:t>i</a:t>
            </a:r>
            <a:r>
              <a:rPr lang="en-US" sz="2400" b="1" dirty="0" err="1" smtClean="0"/>
              <a:t>lonitril</a:t>
            </a:r>
            <a:r>
              <a:rPr lang="en-US" sz="2400" b="1" dirty="0" smtClean="0"/>
              <a:t> butadiene </a:t>
            </a:r>
            <a:r>
              <a:rPr lang="en-US" sz="2400" b="1" dirty="0" err="1" smtClean="0"/>
              <a:t>st</a:t>
            </a:r>
            <a:r>
              <a:rPr lang="tr-TR" sz="2400" b="1" dirty="0" smtClean="0"/>
              <a:t>i</a:t>
            </a:r>
            <a:r>
              <a:rPr lang="en-US" sz="2400" b="1" dirty="0" err="1" smtClean="0"/>
              <a:t>ren</a:t>
            </a:r>
            <a:r>
              <a:rPr lang="tr-TR" sz="2400" b="1" dirty="0" smtClean="0"/>
              <a:t> </a:t>
            </a:r>
            <a:r>
              <a:rPr lang="en-US" sz="2400" b="1" dirty="0" smtClean="0"/>
              <a:t>(PC/ABS) – </a:t>
            </a:r>
            <a:r>
              <a:rPr lang="tr-TR" sz="2400" dirty="0" smtClean="0"/>
              <a:t>otomobil ve iletişim sanayi</a:t>
            </a:r>
            <a:endParaRPr lang="en-US" sz="2400" dirty="0" smtClean="0"/>
          </a:p>
          <a:p>
            <a:r>
              <a:rPr lang="en-US" sz="2400" b="1" dirty="0" smtClean="0"/>
              <a:t>Pol</a:t>
            </a:r>
            <a:r>
              <a:rPr lang="tr-TR" sz="2400" b="1" dirty="0" smtClean="0"/>
              <a:t>i</a:t>
            </a:r>
            <a:r>
              <a:rPr lang="en-US" sz="2400" b="1" dirty="0" smtClean="0"/>
              <a:t>et</a:t>
            </a:r>
            <a:r>
              <a:rPr lang="tr-TR" sz="2400" b="1" dirty="0" smtClean="0"/>
              <a:t>i</a:t>
            </a:r>
            <a:r>
              <a:rPr lang="en-US" sz="2400" b="1" dirty="0" err="1" smtClean="0"/>
              <a:t>len</a:t>
            </a:r>
            <a:r>
              <a:rPr lang="en-US" sz="2400" b="1" dirty="0" smtClean="0"/>
              <a:t>/A</a:t>
            </a:r>
            <a:r>
              <a:rPr lang="tr-TR" sz="2400" b="1" dirty="0" smtClean="0"/>
              <a:t>k</a:t>
            </a:r>
            <a:r>
              <a:rPr lang="en-US" sz="2400" b="1" dirty="0" smtClean="0"/>
              <a:t>r</a:t>
            </a:r>
            <a:r>
              <a:rPr lang="tr-TR" sz="2400" b="1" dirty="0" smtClean="0"/>
              <a:t>i</a:t>
            </a:r>
            <a:r>
              <a:rPr lang="en-US" sz="2400" b="1" dirty="0" err="1" smtClean="0"/>
              <a:t>lonitril</a:t>
            </a:r>
            <a:r>
              <a:rPr lang="en-US" sz="2400" b="1" dirty="0" smtClean="0"/>
              <a:t> butadiene </a:t>
            </a:r>
            <a:r>
              <a:rPr lang="en-US" sz="2400" b="1" dirty="0" err="1" smtClean="0"/>
              <a:t>st</a:t>
            </a:r>
            <a:r>
              <a:rPr lang="tr-TR" sz="2400" b="1" dirty="0" smtClean="0"/>
              <a:t>i</a:t>
            </a:r>
            <a:r>
              <a:rPr lang="en-US" sz="2400" b="1" dirty="0" err="1" smtClean="0"/>
              <a:t>ren</a:t>
            </a:r>
            <a:r>
              <a:rPr lang="en-US" sz="2400" b="1" dirty="0" smtClean="0"/>
              <a:t>(PE/ABS) </a:t>
            </a:r>
            <a:r>
              <a:rPr lang="en-US" sz="2400" dirty="0" smtClean="0"/>
              <a:t>– </a:t>
            </a:r>
            <a:r>
              <a:rPr lang="tr-TR" sz="2400" dirty="0" smtClean="0"/>
              <a:t>Ambalaj ve poşetleme</a:t>
            </a:r>
            <a:endParaRPr lang="en-US" sz="2400" dirty="0"/>
          </a:p>
        </p:txBody>
      </p:sp>
    </p:spTree>
    <p:extLst>
      <p:ext uri="{BB962C8B-B14F-4D97-AF65-F5344CB8AC3E}">
        <p14:creationId xmlns:p14="http://schemas.microsoft.com/office/powerpoint/2010/main" val="156257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07258" y="0"/>
            <a:ext cx="11358716" cy="923772"/>
          </a:xfrm>
        </p:spPr>
        <p:txBody>
          <a:bodyPr>
            <a:normAutofit/>
          </a:bodyPr>
          <a:lstStyle/>
          <a:p>
            <a:r>
              <a:rPr lang="tr-TR" sz="6000" b="1" dirty="0" smtClean="0">
                <a:latin typeface="+mn-lt"/>
              </a:rPr>
              <a:t>Plastik Üretimi</a:t>
            </a:r>
            <a:endParaRPr lang="en-US" sz="6000" b="1" dirty="0">
              <a:latin typeface="+mn-lt"/>
            </a:endParaRPr>
          </a:p>
        </p:txBody>
      </p:sp>
      <p:pic>
        <p:nvPicPr>
          <p:cNvPr id="2050" name="Picture 2" descr="https://farm1.staticflickr.com/753/32361776415_102720e651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584" r="33900"/>
          <a:stretch/>
        </p:blipFill>
        <p:spPr bwMode="auto">
          <a:xfrm>
            <a:off x="7439178" y="676121"/>
            <a:ext cx="3190722" cy="5940602"/>
          </a:xfrm>
          <a:prstGeom prst="rect">
            <a:avLst/>
          </a:prstGeom>
          <a:noFill/>
          <a:extLst>
            <a:ext uri="{909E8E84-426E-40DD-AFC4-6F175D3DCCD1}">
              <a14:hiddenFill xmlns:a14="http://schemas.microsoft.com/office/drawing/2010/main">
                <a:solidFill>
                  <a:srgbClr val="FFFFFF"/>
                </a:solidFill>
              </a14:hiddenFill>
            </a:ext>
          </a:extLst>
        </p:spPr>
      </p:pic>
      <p:sp>
        <p:nvSpPr>
          <p:cNvPr id="6" name="İçerik Yer Tutucusu 2"/>
          <p:cNvSpPr>
            <a:spLocks noGrp="1"/>
          </p:cNvSpPr>
          <p:nvPr>
            <p:ph idx="1"/>
          </p:nvPr>
        </p:nvSpPr>
        <p:spPr>
          <a:xfrm>
            <a:off x="307258" y="1041760"/>
            <a:ext cx="5302967" cy="5123066"/>
          </a:xfrm>
        </p:spPr>
        <p:txBody>
          <a:bodyPr>
            <a:normAutofit/>
          </a:bodyPr>
          <a:lstStyle/>
          <a:p>
            <a:pPr algn="just">
              <a:buFontTx/>
              <a:buChar char="-"/>
            </a:pPr>
            <a:r>
              <a:rPr lang="tr-TR" dirty="0" smtClean="0"/>
              <a:t>2018 yılı itibariyle tüm dünya da 359 milyon ton üretildi</a:t>
            </a:r>
          </a:p>
          <a:p>
            <a:pPr algn="just">
              <a:buFontTx/>
              <a:buChar char="-"/>
            </a:pPr>
            <a:r>
              <a:rPr lang="tr-TR" dirty="0" smtClean="0"/>
              <a:t>Türkiye’de 10.1 milyon ton üretildi.</a:t>
            </a:r>
            <a:endParaRPr lang="tr-TR" dirty="0" smtClean="0"/>
          </a:p>
        </p:txBody>
      </p:sp>
    </p:spTree>
    <p:extLst>
      <p:ext uri="{BB962C8B-B14F-4D97-AF65-F5344CB8AC3E}">
        <p14:creationId xmlns:p14="http://schemas.microsoft.com/office/powerpoint/2010/main" val="3095590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07258" y="0"/>
            <a:ext cx="11358716" cy="923772"/>
          </a:xfrm>
        </p:spPr>
        <p:txBody>
          <a:bodyPr>
            <a:normAutofit/>
          </a:bodyPr>
          <a:lstStyle/>
          <a:p>
            <a:r>
              <a:rPr lang="tr-TR" sz="6000" b="1" dirty="0" smtClean="0">
                <a:latin typeface="+mn-lt"/>
              </a:rPr>
              <a:t>Plastik Kirliliği Nedir?</a:t>
            </a:r>
            <a:endParaRPr lang="en-US" sz="6000" b="1" dirty="0">
              <a:latin typeface="+mn-lt"/>
            </a:endParaRPr>
          </a:p>
        </p:txBody>
      </p:sp>
      <p:sp>
        <p:nvSpPr>
          <p:cNvPr id="3" name="İçerik Yer Tutucusu 2"/>
          <p:cNvSpPr>
            <a:spLocks noGrp="1"/>
          </p:cNvSpPr>
          <p:nvPr>
            <p:ph idx="1"/>
          </p:nvPr>
        </p:nvSpPr>
        <p:spPr>
          <a:xfrm>
            <a:off x="307258" y="1174495"/>
            <a:ext cx="11884742" cy="5515063"/>
          </a:xfrm>
        </p:spPr>
        <p:txBody>
          <a:bodyPr>
            <a:noAutofit/>
          </a:bodyPr>
          <a:lstStyle/>
          <a:p>
            <a:pPr algn="just"/>
            <a:r>
              <a:rPr lang="tr-TR" sz="2400" dirty="0" smtClean="0"/>
              <a:t>Plastik çok amaçlı kullanım olanağına sahip olan, hafif, esnek, neme dayanıklı, güçlü ve nispeten ucuz materyallerdir. Bu özellikleri plastiği, dünya çapında, büyük bir iştah ile aşırı tüketilen bir malzeme haline getirmektedir. Bununla birlikte, kalıcı ve çok yavaş bir şekilde bozunmaya uğradığı için doğaya terk edildiklerinde telafisi olmayan zararlara neden olabilmektedirler. </a:t>
            </a:r>
          </a:p>
          <a:p>
            <a:pPr algn="just"/>
            <a:r>
              <a:rPr lang="tr-TR" sz="2400" dirty="0" smtClean="0"/>
              <a:t>Özellikle tek kullanımlık plastiklerden kaynaklanan ancak bunun yanında geri dönüştürülmeden çöp haline getirilen diğer plastiklerin, hava toprak ve denizde neden olduğu kirliliğe </a:t>
            </a:r>
            <a:r>
              <a:rPr lang="tr-TR" sz="2400" b="1" dirty="0" smtClean="0"/>
              <a:t>plastik kirliliği </a:t>
            </a:r>
            <a:r>
              <a:rPr lang="tr-TR" sz="2400" dirty="0" smtClean="0"/>
              <a:t>denir.</a:t>
            </a:r>
          </a:p>
          <a:p>
            <a:pPr algn="just"/>
            <a:r>
              <a:rPr lang="tr-TR" sz="2400" dirty="0"/>
              <a:t>Herhangi bir sahilde veya herhangi bir yerde basit bir yürüyüş yaptığınızda plastik atıklar gözünüze çarpar. </a:t>
            </a:r>
            <a:endParaRPr lang="tr-TR" sz="2400" dirty="0" smtClean="0"/>
          </a:p>
          <a:p>
            <a:pPr algn="just"/>
            <a:r>
              <a:rPr lang="tr-TR" sz="2400" dirty="0" smtClean="0"/>
              <a:t>Tüm dünyada plastik kirliliğine dair </a:t>
            </a:r>
            <a:r>
              <a:rPr lang="tr-TR" sz="2400" dirty="0"/>
              <a:t>istatistikler inanılmaz derecede büyüyor. </a:t>
            </a:r>
            <a:endParaRPr lang="tr-TR" sz="2400" dirty="0" smtClean="0"/>
          </a:p>
          <a:p>
            <a:pPr algn="just"/>
            <a:r>
              <a:rPr lang="tr-TR" sz="2400" dirty="0" smtClean="0"/>
              <a:t>Tonlarca </a:t>
            </a:r>
            <a:r>
              <a:rPr lang="tr-TR" sz="2400" dirty="0"/>
              <a:t>plastik çöp (tanımı gereği büyük </a:t>
            </a:r>
            <a:r>
              <a:rPr lang="tr-TR" sz="2400" dirty="0" smtClean="0"/>
              <a:t>kaplardan </a:t>
            </a:r>
            <a:r>
              <a:rPr lang="tr-TR" sz="2400" dirty="0"/>
              <a:t>balık </a:t>
            </a:r>
            <a:r>
              <a:rPr lang="tr-TR" sz="2400" dirty="0" smtClean="0"/>
              <a:t>ağlarına, </a:t>
            </a:r>
            <a:r>
              <a:rPr lang="tr-TR" sz="2400" dirty="0" err="1"/>
              <a:t>mikroskopik</a:t>
            </a:r>
            <a:r>
              <a:rPr lang="tr-TR" sz="2400" dirty="0"/>
              <a:t> plastik </a:t>
            </a:r>
            <a:r>
              <a:rPr lang="tr-TR" sz="2400" dirty="0" err="1" smtClean="0"/>
              <a:t>peletlerden</a:t>
            </a:r>
            <a:r>
              <a:rPr lang="tr-TR" sz="2400" dirty="0" smtClean="0"/>
              <a:t> </a:t>
            </a:r>
            <a:r>
              <a:rPr lang="tr-TR" sz="2400" dirty="0"/>
              <a:t>hatta parçacıklara kadar değişen atıklar) her yıl atılmakta ve bunlar, toprakları, nehirleri, kıyıları, kumsalları ve okyanusları kirletmektedir.</a:t>
            </a:r>
          </a:p>
        </p:txBody>
      </p:sp>
    </p:spTree>
    <p:extLst>
      <p:ext uri="{BB962C8B-B14F-4D97-AF65-F5344CB8AC3E}">
        <p14:creationId xmlns:p14="http://schemas.microsoft.com/office/powerpoint/2010/main" val="2865869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07258" y="0"/>
            <a:ext cx="11358716" cy="923772"/>
          </a:xfrm>
        </p:spPr>
        <p:txBody>
          <a:bodyPr>
            <a:normAutofit/>
          </a:bodyPr>
          <a:lstStyle/>
          <a:p>
            <a:r>
              <a:rPr lang="tr-TR" sz="6000" b="1" dirty="0" smtClean="0">
                <a:latin typeface="+mn-lt"/>
              </a:rPr>
              <a:t>Bazı İstatistikler</a:t>
            </a:r>
            <a:endParaRPr lang="en-US" sz="6000" b="1" dirty="0">
              <a:latin typeface="+mn-lt"/>
            </a:endParaRPr>
          </a:p>
        </p:txBody>
      </p:sp>
      <p:sp>
        <p:nvSpPr>
          <p:cNvPr id="3" name="İçerik Yer Tutucusu 2"/>
          <p:cNvSpPr>
            <a:spLocks noGrp="1"/>
          </p:cNvSpPr>
          <p:nvPr>
            <p:ph idx="1"/>
          </p:nvPr>
        </p:nvSpPr>
        <p:spPr>
          <a:xfrm>
            <a:off x="307258" y="885018"/>
            <a:ext cx="11884742" cy="5934228"/>
          </a:xfrm>
        </p:spPr>
        <p:txBody>
          <a:bodyPr>
            <a:noAutofit/>
          </a:bodyPr>
          <a:lstStyle/>
          <a:p>
            <a:pPr algn="just"/>
            <a:r>
              <a:rPr lang="tr-TR" sz="2400" dirty="0"/>
              <a:t>Plastik, sonsuza </a:t>
            </a:r>
            <a:r>
              <a:rPr lang="tr-TR" sz="2400" dirty="0" smtClean="0"/>
              <a:t>kadar kalabilen dayanıklı </a:t>
            </a:r>
            <a:r>
              <a:rPr lang="tr-TR" sz="2400" dirty="0"/>
              <a:t>bir malzemedir </a:t>
            </a:r>
            <a:r>
              <a:rPr lang="tr-TR" sz="2400" dirty="0" smtClean="0"/>
              <a:t>ve tüm üretilen plastiklerin </a:t>
            </a:r>
            <a:r>
              <a:rPr lang="tr-TR" sz="2400" b="1" dirty="0" smtClean="0"/>
              <a:t>yüzde </a:t>
            </a:r>
            <a:r>
              <a:rPr lang="tr-TR" sz="2400" b="1" dirty="0"/>
              <a:t>33'ü </a:t>
            </a:r>
            <a:r>
              <a:rPr lang="tr-TR" sz="2400" dirty="0"/>
              <a:t>bir kez kullanılır ve daha sonra atılır. Plastik </a:t>
            </a:r>
            <a:r>
              <a:rPr lang="tr-TR" sz="2400" dirty="0" smtClean="0"/>
              <a:t>biyolojik olarak çözünemez sadece daha </a:t>
            </a:r>
            <a:r>
              <a:rPr lang="tr-TR" sz="2400" dirty="0"/>
              <a:t>küçük ve daha küçük parçalara bölünür (</a:t>
            </a:r>
            <a:r>
              <a:rPr lang="tr-TR" sz="2400" dirty="0">
                <a:hlinkClick r:id="rId3"/>
              </a:rPr>
              <a:t>http://</a:t>
            </a:r>
            <a:r>
              <a:rPr lang="tr-TR" sz="2400" dirty="0" smtClean="0">
                <a:hlinkClick r:id="rId3"/>
              </a:rPr>
              <a:t>www.plasticpollutioncoalition.org</a:t>
            </a:r>
            <a:r>
              <a:rPr lang="tr-TR" sz="2400" dirty="0" smtClean="0"/>
              <a:t>) </a:t>
            </a:r>
          </a:p>
          <a:p>
            <a:pPr algn="just"/>
            <a:r>
              <a:rPr lang="tr-TR" sz="2400" b="1" dirty="0" smtClean="0"/>
              <a:t>1950</a:t>
            </a:r>
            <a:r>
              <a:rPr lang="tr-TR" sz="2400" dirty="0" smtClean="0"/>
              <a:t>'den </a:t>
            </a:r>
            <a:r>
              <a:rPr lang="tr-TR" sz="2400" dirty="0"/>
              <a:t>beri dünya çapında </a:t>
            </a:r>
            <a:r>
              <a:rPr lang="tr-TR" sz="2400" b="1" dirty="0" smtClean="0"/>
              <a:t>9 </a:t>
            </a:r>
            <a:r>
              <a:rPr lang="tr-TR" sz="2400" b="1" dirty="0"/>
              <a:t>milyar </a:t>
            </a:r>
            <a:r>
              <a:rPr lang="tr-TR" sz="2400" b="1" dirty="0" smtClean="0"/>
              <a:t>tondan </a:t>
            </a:r>
            <a:r>
              <a:rPr lang="tr-TR" sz="2400" dirty="0"/>
              <a:t>fazla </a:t>
            </a:r>
            <a:r>
              <a:rPr lang="tr-TR" sz="2400" dirty="0" smtClean="0"/>
              <a:t>plastik üretilmiştir. </a:t>
            </a:r>
            <a:r>
              <a:rPr lang="tr-TR" sz="2400" dirty="0"/>
              <a:t>BBC'ye göre bu, </a:t>
            </a:r>
            <a:r>
              <a:rPr lang="tr-TR" sz="2400" b="1" dirty="0" smtClean="0"/>
              <a:t>bir </a:t>
            </a:r>
            <a:r>
              <a:rPr lang="tr-TR" sz="2400" b="1" dirty="0"/>
              <a:t>milyar tane fil</a:t>
            </a:r>
            <a:r>
              <a:rPr lang="tr-TR" sz="2400" dirty="0"/>
              <a:t>in </a:t>
            </a:r>
            <a:r>
              <a:rPr lang="tr-TR" sz="2400" dirty="0" smtClean="0"/>
              <a:t>ağrılığından daha fazla bir ağırlığa </a:t>
            </a:r>
            <a:r>
              <a:rPr lang="tr-TR" sz="2400" dirty="0"/>
              <a:t>eşdeğer (</a:t>
            </a:r>
            <a:r>
              <a:rPr lang="tr-TR" sz="2400" dirty="0">
                <a:hlinkClick r:id="rId4"/>
              </a:rPr>
              <a:t>https://</a:t>
            </a:r>
            <a:r>
              <a:rPr lang="tr-TR" sz="2400" dirty="0" smtClean="0">
                <a:hlinkClick r:id="rId4"/>
              </a:rPr>
              <a:t>www.huffingtonpost.com</a:t>
            </a:r>
            <a:r>
              <a:rPr lang="tr-TR" sz="2400" dirty="0" smtClean="0"/>
              <a:t>).</a:t>
            </a:r>
          </a:p>
          <a:p>
            <a:pPr algn="just"/>
            <a:r>
              <a:rPr lang="tr-TR" sz="2400" dirty="0"/>
              <a:t>Üretilen plastiklerin yaklaşık yarısı tek başına </a:t>
            </a:r>
            <a:r>
              <a:rPr lang="tr-TR" sz="2400" b="1" dirty="0" smtClean="0"/>
              <a:t>son </a:t>
            </a:r>
            <a:r>
              <a:rPr lang="tr-TR" sz="2400" b="1" dirty="0"/>
              <a:t>13 yıl</a:t>
            </a:r>
            <a:r>
              <a:rPr lang="tr-TR" sz="2400" dirty="0"/>
              <a:t>da </a:t>
            </a:r>
            <a:r>
              <a:rPr lang="tr-TR" sz="2400" dirty="0" smtClean="0"/>
              <a:t>üretildi</a:t>
            </a:r>
            <a:r>
              <a:rPr lang="tr-TR" sz="2400" dirty="0"/>
              <a:t>.</a:t>
            </a:r>
            <a:endParaRPr lang="tr-TR" sz="2400" dirty="0" smtClean="0"/>
          </a:p>
          <a:p>
            <a:pPr algn="just"/>
            <a:r>
              <a:rPr lang="tr-TR" sz="2400" dirty="0" smtClean="0"/>
              <a:t>Şimdiye kadar üretilen plastiklerden bir </a:t>
            </a:r>
            <a:r>
              <a:rPr lang="tr-TR" sz="2400" dirty="0" err="1" smtClean="0"/>
              <a:t>streç</a:t>
            </a:r>
            <a:r>
              <a:rPr lang="tr-TR" sz="2400" dirty="0" smtClean="0"/>
              <a:t> film yapılsaydı eğer, bu </a:t>
            </a:r>
            <a:r>
              <a:rPr lang="tr-TR" sz="2400" dirty="0" err="1" smtClean="0"/>
              <a:t>streç</a:t>
            </a:r>
            <a:r>
              <a:rPr lang="tr-TR" sz="2400" dirty="0" smtClean="0"/>
              <a:t> film ile dünyayı 6 defa sarabilirdik.</a:t>
            </a:r>
          </a:p>
          <a:p>
            <a:pPr algn="just"/>
            <a:r>
              <a:rPr lang="tr-TR" sz="2400" dirty="0"/>
              <a:t>Bugüne kadar üretilen </a:t>
            </a:r>
            <a:r>
              <a:rPr lang="tr-TR" sz="2400" dirty="0" smtClean="0"/>
              <a:t>tüm </a:t>
            </a:r>
            <a:r>
              <a:rPr lang="tr-TR" sz="2400" dirty="0"/>
              <a:t>plastiklerin sadece </a:t>
            </a:r>
            <a:r>
              <a:rPr lang="tr-TR" sz="2400" b="1" dirty="0"/>
              <a:t>yüzde 9</a:t>
            </a:r>
            <a:r>
              <a:rPr lang="tr-TR" sz="2400" dirty="0"/>
              <a:t>'u geri </a:t>
            </a:r>
            <a:r>
              <a:rPr lang="tr-TR" sz="2400" dirty="0" smtClean="0"/>
              <a:t>dönüştürülmüş, </a:t>
            </a:r>
            <a:r>
              <a:rPr lang="tr-TR" sz="2400" b="1" dirty="0" smtClean="0"/>
              <a:t>yüzde </a:t>
            </a:r>
            <a:r>
              <a:rPr lang="tr-TR" sz="2400" b="1" dirty="0" smtClean="0"/>
              <a:t>12</a:t>
            </a:r>
            <a:r>
              <a:rPr lang="tr-TR" sz="2400" dirty="0" smtClean="0"/>
              <a:t>‘si yakılarak imha </a:t>
            </a:r>
            <a:r>
              <a:rPr lang="tr-TR" sz="2400" dirty="0" smtClean="0"/>
              <a:t>edilmiş, </a:t>
            </a:r>
            <a:r>
              <a:rPr lang="tr-TR" sz="2400" b="1" dirty="0" smtClean="0"/>
              <a:t>yüzde </a:t>
            </a:r>
            <a:r>
              <a:rPr lang="tr-TR" sz="2400" b="1" dirty="0" smtClean="0"/>
              <a:t>79</a:t>
            </a:r>
            <a:r>
              <a:rPr lang="tr-TR" sz="2400" dirty="0" smtClean="0"/>
              <a:t>‘u doğaya bırakılmıştır.</a:t>
            </a:r>
          </a:p>
          <a:p>
            <a:pPr algn="just"/>
            <a:r>
              <a:rPr lang="tr-TR" sz="2400" dirty="0" smtClean="0"/>
              <a:t>Her </a:t>
            </a:r>
            <a:r>
              <a:rPr lang="tr-TR" sz="2400" dirty="0"/>
              <a:t>yıl yaklaşık </a:t>
            </a:r>
            <a:r>
              <a:rPr lang="tr-TR" sz="2400" b="1" dirty="0" smtClean="0"/>
              <a:t>4.7-12.8 </a:t>
            </a:r>
            <a:r>
              <a:rPr lang="tr-TR" sz="2400" b="1" dirty="0" smtClean="0"/>
              <a:t>milyon ton</a:t>
            </a:r>
            <a:r>
              <a:rPr lang="tr-TR" sz="2400" dirty="0" smtClean="0"/>
              <a:t>luk plastik </a:t>
            </a:r>
            <a:r>
              <a:rPr lang="tr-TR" sz="2400" dirty="0"/>
              <a:t>atıkların </a:t>
            </a:r>
            <a:r>
              <a:rPr lang="tr-TR" sz="2400" dirty="0" smtClean="0"/>
              <a:t>okyanus ve denizlere aktığını tespit </a:t>
            </a:r>
            <a:r>
              <a:rPr lang="tr-TR" sz="2400" dirty="0" smtClean="0"/>
              <a:t>edilmiştir</a:t>
            </a:r>
            <a:r>
              <a:rPr lang="tr-TR" sz="2400" dirty="0" smtClean="0"/>
              <a:t>. </a:t>
            </a:r>
          </a:p>
          <a:p>
            <a:pPr algn="just"/>
            <a:r>
              <a:rPr lang="tr-TR" sz="2400" dirty="0" smtClean="0"/>
              <a:t>2020 </a:t>
            </a:r>
            <a:r>
              <a:rPr lang="tr-TR" sz="2400" dirty="0" smtClean="0"/>
              <a:t>yılı </a:t>
            </a:r>
            <a:r>
              <a:rPr lang="tr-TR" sz="2400" dirty="0" smtClean="0"/>
              <a:t>Şubat </a:t>
            </a:r>
            <a:r>
              <a:rPr lang="tr-TR" sz="2400" dirty="0" smtClean="0"/>
              <a:t>ayı itibariyle </a:t>
            </a:r>
            <a:r>
              <a:rPr lang="tr-TR" sz="2400" dirty="0" smtClean="0"/>
              <a:t>2249 </a:t>
            </a:r>
            <a:r>
              <a:rPr lang="tr-TR" sz="2400" dirty="0" smtClean="0"/>
              <a:t>farklı deniz canlısı bu plastikler tarafından tehdit </a:t>
            </a:r>
            <a:r>
              <a:rPr lang="tr-TR" sz="2400" dirty="0" smtClean="0"/>
              <a:t>edilmektedir</a:t>
            </a:r>
            <a:r>
              <a:rPr lang="tr-TR" sz="2400" dirty="0" smtClean="0"/>
              <a:t>.</a:t>
            </a:r>
          </a:p>
        </p:txBody>
      </p:sp>
    </p:spTree>
    <p:extLst>
      <p:ext uri="{BB962C8B-B14F-4D97-AF65-F5344CB8AC3E}">
        <p14:creationId xmlns:p14="http://schemas.microsoft.com/office/powerpoint/2010/main" val="2054137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07258" y="0"/>
            <a:ext cx="11358716" cy="923772"/>
          </a:xfrm>
        </p:spPr>
        <p:txBody>
          <a:bodyPr>
            <a:normAutofit/>
          </a:bodyPr>
          <a:lstStyle/>
          <a:p>
            <a:r>
              <a:rPr lang="tr-TR" sz="6000" b="1" dirty="0" smtClean="0">
                <a:latin typeface="+mn-lt"/>
              </a:rPr>
              <a:t>Plastikler Denize Girerse</a:t>
            </a:r>
            <a:endParaRPr lang="en-US" sz="6000" b="1" dirty="0">
              <a:latin typeface="+mn-lt"/>
            </a:endParaRPr>
          </a:p>
        </p:txBody>
      </p:sp>
      <p:pic>
        <p:nvPicPr>
          <p:cNvPr id="1026" name="Picture 2" descr="https://farm1.staticflickr.com/696/32211531572_32542eaf3b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3236" y="828521"/>
            <a:ext cx="8842766" cy="5685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500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751"/>
            <a:ext cx="12192000" cy="6865751"/>
          </a:xfrm>
          <a:prstGeom prst="rect">
            <a:avLst/>
          </a:prstGeom>
        </p:spPr>
      </p:pic>
    </p:spTree>
    <p:extLst>
      <p:ext uri="{BB962C8B-B14F-4D97-AF65-F5344CB8AC3E}">
        <p14:creationId xmlns:p14="http://schemas.microsoft.com/office/powerpoint/2010/main" val="1977792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07258" y="0"/>
            <a:ext cx="11358716" cy="923772"/>
          </a:xfrm>
        </p:spPr>
        <p:txBody>
          <a:bodyPr>
            <a:normAutofit/>
          </a:bodyPr>
          <a:lstStyle/>
          <a:p>
            <a:r>
              <a:rPr lang="tr-TR" sz="6000" b="1" dirty="0" smtClean="0">
                <a:latin typeface="+mn-lt"/>
              </a:rPr>
              <a:t>Bazı İstatistikler</a:t>
            </a:r>
            <a:endParaRPr lang="en-US" sz="6000" b="1" dirty="0">
              <a:latin typeface="+mn-lt"/>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115" y="923772"/>
            <a:ext cx="9525001" cy="5847832"/>
          </a:xfrm>
          <a:prstGeom prst="rect">
            <a:avLst/>
          </a:prstGeom>
        </p:spPr>
      </p:pic>
    </p:spTree>
    <p:extLst>
      <p:ext uri="{BB962C8B-B14F-4D97-AF65-F5344CB8AC3E}">
        <p14:creationId xmlns:p14="http://schemas.microsoft.com/office/powerpoint/2010/main" val="3815395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4108991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74" y="0"/>
            <a:ext cx="12229974" cy="6836771"/>
          </a:xfrm>
          <a:prstGeom prst="rect">
            <a:avLst/>
          </a:prstGeom>
        </p:spPr>
      </p:pic>
    </p:spTree>
    <p:extLst>
      <p:ext uri="{BB962C8B-B14F-4D97-AF65-F5344CB8AC3E}">
        <p14:creationId xmlns:p14="http://schemas.microsoft.com/office/powerpoint/2010/main" val="8748766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lastic pollution ile ilgili gö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l="1447" r="50789"/>
          <a:stretch/>
        </p:blipFill>
        <p:spPr bwMode="auto">
          <a:xfrm flipH="1">
            <a:off x="6528585" y="191729"/>
            <a:ext cx="5535078" cy="6536405"/>
          </a:xfrm>
          <a:prstGeom prst="rect">
            <a:avLst/>
          </a:prstGeom>
          <a:extLst>
            <a:ext uri="{909E8E84-426E-40DD-AFC4-6F175D3DCCD1}">
              <a14:hiddenFill xmlns:a14="http://schemas.microsoft.com/office/drawing/2010/main">
                <a:solidFill>
                  <a:srgbClr val="FFFFFF"/>
                </a:solidFill>
              </a14:hiddenFill>
            </a:ext>
          </a:extLst>
        </p:spPr>
      </p:pic>
      <p:sp>
        <p:nvSpPr>
          <p:cNvPr id="2" name="Unvan 1"/>
          <p:cNvSpPr>
            <a:spLocks noGrp="1"/>
          </p:cNvSpPr>
          <p:nvPr>
            <p:ph type="title"/>
          </p:nvPr>
        </p:nvSpPr>
        <p:spPr>
          <a:xfrm>
            <a:off x="164432" y="191729"/>
            <a:ext cx="4359442" cy="809369"/>
          </a:xfrm>
        </p:spPr>
        <p:txBody>
          <a:bodyPr>
            <a:noAutofit/>
          </a:bodyPr>
          <a:lstStyle/>
          <a:p>
            <a:r>
              <a:rPr lang="tr-TR" sz="5400" b="1" dirty="0" smtClean="0">
                <a:latin typeface="+mn-lt"/>
              </a:rPr>
              <a:t>Dersin İçeriği</a:t>
            </a:r>
            <a:endParaRPr lang="en-US" sz="5400" b="1" dirty="0">
              <a:latin typeface="+mn-lt"/>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831183686"/>
              </p:ext>
            </p:extLst>
          </p:nvPr>
        </p:nvGraphicFramePr>
        <p:xfrm>
          <a:off x="0" y="840676"/>
          <a:ext cx="6930189" cy="5939027"/>
        </p:xfrm>
        <a:graphic>
          <a:graphicData uri="http://schemas.openxmlformats.org/drawingml/2006/table">
            <a:tbl>
              <a:tblPr>
                <a:tableStyleId>{5C22544A-7EE6-4342-B048-85BDC9FD1C3A}</a:tableStyleId>
              </a:tblPr>
              <a:tblGrid>
                <a:gridCol w="539029">
                  <a:extLst>
                    <a:ext uri="{9D8B030D-6E8A-4147-A177-3AD203B41FA5}">
                      <a16:colId xmlns:a16="http://schemas.microsoft.com/office/drawing/2014/main" val="515103080"/>
                    </a:ext>
                  </a:extLst>
                </a:gridCol>
                <a:gridCol w="6391160">
                  <a:extLst>
                    <a:ext uri="{9D8B030D-6E8A-4147-A177-3AD203B41FA5}">
                      <a16:colId xmlns:a16="http://schemas.microsoft.com/office/drawing/2014/main" val="532458723"/>
                    </a:ext>
                  </a:extLst>
                </a:gridCol>
              </a:tblGrid>
              <a:tr h="236915">
                <a:tc>
                  <a:txBody>
                    <a:bodyPr/>
                    <a:lstStyle/>
                    <a:p>
                      <a:pPr algn="r" fontAlgn="b"/>
                      <a:r>
                        <a:rPr lang="tr-TR" sz="3200" u="none" strike="noStrike" noProof="0" dirty="0" smtClean="0">
                          <a:effectLst/>
                        </a:rPr>
                        <a:t>1.</a:t>
                      </a:r>
                      <a:endParaRPr lang="tr-TR" sz="3200" b="0" i="0" u="none" strike="noStrike" noProof="0" dirty="0">
                        <a:solidFill>
                          <a:srgbClr val="000000"/>
                        </a:solidFill>
                        <a:effectLst/>
                        <a:latin typeface="Calibri" panose="020F0502020204030204" pitchFamily="34" charset="0"/>
                      </a:endParaRPr>
                    </a:p>
                  </a:txBody>
                  <a:tcPr marL="7897" marR="7897" marT="789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tr-TR" sz="3200" u="none" strike="noStrike" noProof="0" dirty="0" smtClean="0">
                          <a:effectLst/>
                        </a:rPr>
                        <a:t>Plastik nedir?</a:t>
                      </a:r>
                      <a:endParaRPr lang="tr-TR" sz="3200" b="0" i="0" u="none" strike="noStrike" noProof="0" dirty="0">
                        <a:solidFill>
                          <a:srgbClr val="000000"/>
                        </a:solidFill>
                        <a:effectLst/>
                        <a:latin typeface="Calibri" panose="020F0502020204030204" pitchFamily="34" charset="0"/>
                      </a:endParaRPr>
                    </a:p>
                  </a:txBody>
                  <a:tcPr marL="7897" marR="7897" marT="789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7643002"/>
                  </a:ext>
                </a:extLst>
              </a:tr>
              <a:tr h="260606">
                <a:tc>
                  <a:txBody>
                    <a:bodyPr/>
                    <a:lstStyle/>
                    <a:p>
                      <a:pPr algn="r" fontAlgn="b"/>
                      <a:r>
                        <a:rPr lang="tr-TR" sz="3200" u="none" strike="noStrike" noProof="0" dirty="0" smtClean="0">
                          <a:effectLst/>
                        </a:rPr>
                        <a:t>2.</a:t>
                      </a:r>
                      <a:endParaRPr lang="tr-TR" sz="3200" b="0" i="0" u="none" strike="noStrike" noProof="0" dirty="0">
                        <a:solidFill>
                          <a:srgbClr val="000000"/>
                        </a:solidFill>
                        <a:effectLst/>
                        <a:latin typeface="Calibri" panose="020F0502020204030204" pitchFamily="34" charset="0"/>
                      </a:endParaRPr>
                    </a:p>
                  </a:txBody>
                  <a:tcPr marL="7897" marR="7897" marT="789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tr-TR" sz="3200" u="none" strike="noStrike" noProof="0" dirty="0" smtClean="0">
                          <a:effectLst/>
                        </a:rPr>
                        <a:t>Plastik tipleri nelerdir?</a:t>
                      </a:r>
                      <a:endParaRPr lang="tr-TR" sz="3200" b="0" i="0" u="none" strike="noStrike" noProof="0" dirty="0">
                        <a:solidFill>
                          <a:srgbClr val="000000"/>
                        </a:solidFill>
                        <a:effectLst/>
                        <a:latin typeface="Calibri" panose="020F0502020204030204" pitchFamily="34" charset="0"/>
                      </a:endParaRPr>
                    </a:p>
                  </a:txBody>
                  <a:tcPr marL="7897" marR="7897" marT="789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5269626"/>
                  </a:ext>
                </a:extLst>
              </a:tr>
              <a:tr h="315887">
                <a:tc>
                  <a:txBody>
                    <a:bodyPr/>
                    <a:lstStyle/>
                    <a:p>
                      <a:pPr algn="r" fontAlgn="b"/>
                      <a:r>
                        <a:rPr lang="tr-TR" sz="3200" u="none" strike="noStrike" noProof="0" dirty="0" smtClean="0">
                          <a:effectLst/>
                        </a:rPr>
                        <a:t>3.</a:t>
                      </a:r>
                      <a:endParaRPr lang="tr-TR" sz="3200" b="0" i="0" u="none" strike="noStrike" noProof="0" dirty="0">
                        <a:solidFill>
                          <a:srgbClr val="000000"/>
                        </a:solidFill>
                        <a:effectLst/>
                        <a:latin typeface="Calibri" panose="020F0502020204030204" pitchFamily="34" charset="0"/>
                      </a:endParaRPr>
                    </a:p>
                  </a:txBody>
                  <a:tcPr marL="7897" marR="7897" marT="789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tr-TR" sz="3200" u="none" strike="noStrike" noProof="0" dirty="0" smtClean="0">
                          <a:effectLst/>
                        </a:rPr>
                        <a:t>Plastik kirliliği nedir?</a:t>
                      </a:r>
                      <a:endParaRPr lang="tr-TR" sz="3200" b="0" i="0" u="none" strike="noStrike" noProof="0" dirty="0">
                        <a:solidFill>
                          <a:srgbClr val="000000"/>
                        </a:solidFill>
                        <a:effectLst/>
                        <a:latin typeface="Calibri" panose="020F0502020204030204" pitchFamily="34" charset="0"/>
                      </a:endParaRPr>
                    </a:p>
                  </a:txBody>
                  <a:tcPr marL="7897" marR="7897" marT="789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982037"/>
                  </a:ext>
                </a:extLst>
              </a:tr>
              <a:tr h="315887">
                <a:tc>
                  <a:txBody>
                    <a:bodyPr/>
                    <a:lstStyle/>
                    <a:p>
                      <a:pPr algn="r" fontAlgn="b"/>
                      <a:r>
                        <a:rPr lang="tr-TR" sz="3200" u="none" strike="noStrike" noProof="0" dirty="0" smtClean="0">
                          <a:effectLst/>
                        </a:rPr>
                        <a:t>4.</a:t>
                      </a:r>
                      <a:endParaRPr lang="tr-TR" sz="3200" b="0" i="0" u="none" strike="noStrike" noProof="0" dirty="0">
                        <a:solidFill>
                          <a:srgbClr val="000000"/>
                        </a:solidFill>
                        <a:effectLst/>
                        <a:latin typeface="Calibri" panose="020F0502020204030204" pitchFamily="34" charset="0"/>
                      </a:endParaRPr>
                    </a:p>
                  </a:txBody>
                  <a:tcPr marL="7897" marR="7897" marT="789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tr-TR" sz="3200" u="none" strike="noStrike" noProof="0" dirty="0" smtClean="0">
                          <a:effectLst/>
                        </a:rPr>
                        <a:t>Plastik kirliliğinin kaynakları</a:t>
                      </a:r>
                      <a:endParaRPr lang="tr-TR" sz="3200" b="0" i="0" u="none" strike="noStrike" noProof="0" dirty="0">
                        <a:solidFill>
                          <a:srgbClr val="000000"/>
                        </a:solidFill>
                        <a:effectLst/>
                        <a:latin typeface="Calibri" panose="020F0502020204030204" pitchFamily="34" charset="0"/>
                      </a:endParaRPr>
                    </a:p>
                  </a:txBody>
                  <a:tcPr marL="7897" marR="7897" marT="789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3457391"/>
                  </a:ext>
                </a:extLst>
              </a:tr>
              <a:tr h="252709">
                <a:tc>
                  <a:txBody>
                    <a:bodyPr/>
                    <a:lstStyle/>
                    <a:p>
                      <a:pPr algn="r" fontAlgn="b"/>
                      <a:r>
                        <a:rPr lang="tr-TR" sz="3200" u="none" strike="noStrike" noProof="0" dirty="0" smtClean="0">
                          <a:effectLst/>
                        </a:rPr>
                        <a:t>5.</a:t>
                      </a:r>
                      <a:endParaRPr lang="tr-TR" sz="3200" b="0" i="0" u="none" strike="noStrike" noProof="0" dirty="0">
                        <a:solidFill>
                          <a:srgbClr val="000000"/>
                        </a:solidFill>
                        <a:effectLst/>
                        <a:latin typeface="Calibri" panose="020F0502020204030204" pitchFamily="34" charset="0"/>
                      </a:endParaRPr>
                    </a:p>
                  </a:txBody>
                  <a:tcPr marL="7897" marR="7897" marT="789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tr-TR" sz="3200" u="none" strike="noStrike" noProof="0" dirty="0" smtClean="0">
                          <a:effectLst/>
                        </a:rPr>
                        <a:t>Plastik kirliliğinin mevcut durumu</a:t>
                      </a:r>
                      <a:endParaRPr lang="tr-TR" sz="3200" b="0" i="0" u="none" strike="noStrike" noProof="0" dirty="0">
                        <a:solidFill>
                          <a:srgbClr val="000000"/>
                        </a:solidFill>
                        <a:effectLst/>
                        <a:latin typeface="Calibri" panose="020F0502020204030204" pitchFamily="34" charset="0"/>
                      </a:endParaRPr>
                    </a:p>
                  </a:txBody>
                  <a:tcPr marL="7897" marR="7897" marT="789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6091313"/>
                  </a:ext>
                </a:extLst>
              </a:tr>
              <a:tr h="244812">
                <a:tc>
                  <a:txBody>
                    <a:bodyPr/>
                    <a:lstStyle/>
                    <a:p>
                      <a:pPr algn="r" fontAlgn="b"/>
                      <a:r>
                        <a:rPr lang="tr-TR" sz="3200" u="none" strike="noStrike" noProof="0" dirty="0" smtClean="0">
                          <a:effectLst/>
                        </a:rPr>
                        <a:t>6.</a:t>
                      </a:r>
                      <a:endParaRPr lang="tr-TR" sz="3200" b="0" i="0" u="none" strike="noStrike" noProof="0" dirty="0">
                        <a:solidFill>
                          <a:srgbClr val="000000"/>
                        </a:solidFill>
                        <a:effectLst/>
                        <a:latin typeface="Calibri" panose="020F0502020204030204" pitchFamily="34" charset="0"/>
                      </a:endParaRPr>
                    </a:p>
                  </a:txBody>
                  <a:tcPr marL="7897" marR="7897" marT="789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tr-TR" sz="3200" u="none" strike="noStrike" noProof="0" dirty="0" smtClean="0">
                          <a:effectLst/>
                        </a:rPr>
                        <a:t>Mikroplastik</a:t>
                      </a:r>
                      <a:endParaRPr lang="tr-TR" sz="3200" b="0" i="0" u="none" strike="noStrike" noProof="0" dirty="0">
                        <a:solidFill>
                          <a:srgbClr val="000000"/>
                        </a:solidFill>
                        <a:effectLst/>
                        <a:latin typeface="Calibri" panose="020F0502020204030204" pitchFamily="34" charset="0"/>
                      </a:endParaRPr>
                    </a:p>
                  </a:txBody>
                  <a:tcPr marL="7897" marR="7897" marT="789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7915239"/>
                  </a:ext>
                </a:extLst>
              </a:tr>
              <a:tr h="213223">
                <a:tc>
                  <a:txBody>
                    <a:bodyPr/>
                    <a:lstStyle/>
                    <a:p>
                      <a:pPr algn="r" fontAlgn="b"/>
                      <a:r>
                        <a:rPr lang="tr-TR" sz="3200" b="0" i="0" u="none" strike="noStrike" noProof="0" dirty="0" smtClean="0">
                          <a:solidFill>
                            <a:srgbClr val="000000"/>
                          </a:solidFill>
                          <a:effectLst/>
                          <a:latin typeface="Calibri" panose="020F0502020204030204" pitchFamily="34" charset="0"/>
                        </a:rPr>
                        <a:t>7.</a:t>
                      </a:r>
                      <a:endParaRPr lang="tr-TR" sz="3200" b="0" i="0" u="none" strike="noStrike" noProof="0" dirty="0">
                        <a:solidFill>
                          <a:srgbClr val="000000"/>
                        </a:solidFill>
                        <a:effectLst/>
                        <a:latin typeface="Calibri" panose="020F0502020204030204" pitchFamily="34" charset="0"/>
                      </a:endParaRPr>
                    </a:p>
                  </a:txBody>
                  <a:tcPr marL="7897" marR="7897" marT="789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tr-TR" sz="3200" u="none" strike="noStrike" noProof="0" dirty="0" smtClean="0">
                          <a:effectLst/>
                        </a:rPr>
                        <a:t>Plastik kirliliği araştırma metotları</a:t>
                      </a:r>
                      <a:endParaRPr lang="tr-TR" sz="3200" b="0" i="0" u="none" strike="noStrike" noProof="0" dirty="0">
                        <a:solidFill>
                          <a:srgbClr val="000000"/>
                        </a:solidFill>
                        <a:effectLst/>
                        <a:latin typeface="Calibri" panose="020F0502020204030204" pitchFamily="34" charset="0"/>
                      </a:endParaRPr>
                    </a:p>
                  </a:txBody>
                  <a:tcPr marL="7897" marR="7897" marT="789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6662393"/>
                  </a:ext>
                </a:extLst>
              </a:tr>
              <a:tr h="307989">
                <a:tc>
                  <a:txBody>
                    <a:bodyPr/>
                    <a:lstStyle/>
                    <a:p>
                      <a:pPr algn="r" fontAlgn="b"/>
                      <a:r>
                        <a:rPr lang="tr-TR" sz="3200" u="none" strike="noStrike" noProof="0" dirty="0" smtClean="0">
                          <a:effectLst/>
                        </a:rPr>
                        <a:t>8.</a:t>
                      </a:r>
                      <a:endParaRPr lang="tr-TR" sz="3200" b="0" i="0" u="none" strike="noStrike" noProof="0" dirty="0">
                        <a:solidFill>
                          <a:srgbClr val="000000"/>
                        </a:solidFill>
                        <a:effectLst/>
                        <a:latin typeface="Calibri" panose="020F0502020204030204" pitchFamily="34" charset="0"/>
                      </a:endParaRPr>
                    </a:p>
                  </a:txBody>
                  <a:tcPr marL="7897" marR="7897" marT="789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tr-TR" sz="3200" u="none" strike="noStrike" noProof="0" dirty="0" smtClean="0">
                          <a:effectLst/>
                        </a:rPr>
                        <a:t>Plastik kirliliğinin canlılara ve </a:t>
                      </a:r>
                    </a:p>
                    <a:p>
                      <a:pPr algn="l" fontAlgn="b"/>
                      <a:r>
                        <a:rPr lang="tr-TR" sz="3200" u="none" strike="noStrike" noProof="0" dirty="0" smtClean="0">
                          <a:effectLst/>
                        </a:rPr>
                        <a:t>çevreye olan etkisi</a:t>
                      </a:r>
                      <a:endParaRPr lang="tr-TR" sz="3200" b="0" i="0" u="none" strike="noStrike" noProof="0" dirty="0">
                        <a:solidFill>
                          <a:srgbClr val="000000"/>
                        </a:solidFill>
                        <a:effectLst/>
                        <a:latin typeface="Calibri" panose="020F0502020204030204" pitchFamily="34" charset="0"/>
                      </a:endParaRPr>
                    </a:p>
                  </a:txBody>
                  <a:tcPr marL="7897" marR="7897" marT="789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2473475"/>
                  </a:ext>
                </a:extLst>
              </a:tr>
              <a:tr h="276401">
                <a:tc>
                  <a:txBody>
                    <a:bodyPr/>
                    <a:lstStyle/>
                    <a:p>
                      <a:pPr algn="r" fontAlgn="b"/>
                      <a:r>
                        <a:rPr lang="tr-TR" sz="3200" u="none" strike="noStrike" noProof="0" dirty="0" smtClean="0">
                          <a:effectLst/>
                        </a:rPr>
                        <a:t>9.</a:t>
                      </a:r>
                      <a:endParaRPr lang="tr-TR" sz="3200" b="0" i="0" u="none" strike="noStrike" noProof="0" dirty="0">
                        <a:solidFill>
                          <a:srgbClr val="000000"/>
                        </a:solidFill>
                        <a:effectLst/>
                        <a:latin typeface="Calibri" panose="020F0502020204030204" pitchFamily="34" charset="0"/>
                      </a:endParaRPr>
                    </a:p>
                  </a:txBody>
                  <a:tcPr marL="7897" marR="7897" marT="789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tr-TR" sz="3200" u="none" strike="noStrike" noProof="0" dirty="0" smtClean="0">
                          <a:effectLst/>
                        </a:rPr>
                        <a:t>Plastiksiz bir hayat mümkün müdür?</a:t>
                      </a:r>
                      <a:endParaRPr lang="tr-TR" sz="3200" b="0" i="0" u="none" strike="noStrike" noProof="0" dirty="0">
                        <a:solidFill>
                          <a:srgbClr val="000000"/>
                        </a:solidFill>
                        <a:effectLst/>
                        <a:latin typeface="Calibri" panose="020F0502020204030204" pitchFamily="34" charset="0"/>
                      </a:endParaRPr>
                    </a:p>
                  </a:txBody>
                  <a:tcPr marL="7897" marR="7897" marT="789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2912855"/>
                  </a:ext>
                </a:extLst>
              </a:tr>
              <a:tr h="252709">
                <a:tc>
                  <a:txBody>
                    <a:bodyPr/>
                    <a:lstStyle/>
                    <a:p>
                      <a:pPr algn="r" fontAlgn="b"/>
                      <a:r>
                        <a:rPr lang="tr-TR" sz="3200" u="none" strike="noStrike" noProof="0" dirty="0" smtClean="0">
                          <a:effectLst/>
                        </a:rPr>
                        <a:t>10.</a:t>
                      </a:r>
                      <a:endParaRPr lang="tr-TR" sz="3200" b="0" i="0" u="none" strike="noStrike" noProof="0" dirty="0">
                        <a:solidFill>
                          <a:srgbClr val="000000"/>
                        </a:solidFill>
                        <a:effectLst/>
                        <a:latin typeface="Calibri" panose="020F0502020204030204" pitchFamily="34" charset="0"/>
                      </a:endParaRPr>
                    </a:p>
                  </a:txBody>
                  <a:tcPr marL="7897" marR="7897" marT="789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tr-TR" sz="3200" u="none" strike="noStrike" noProof="0" dirty="0" smtClean="0">
                          <a:effectLst/>
                        </a:rPr>
                        <a:t>Plastik kirliliğini azaltma yolları</a:t>
                      </a:r>
                      <a:endParaRPr lang="tr-TR" sz="3200" b="0" i="0" u="none" strike="noStrike" noProof="0" dirty="0">
                        <a:solidFill>
                          <a:srgbClr val="000000"/>
                        </a:solidFill>
                        <a:effectLst/>
                        <a:latin typeface="Calibri" panose="020F0502020204030204" pitchFamily="34" charset="0"/>
                      </a:endParaRPr>
                    </a:p>
                  </a:txBody>
                  <a:tcPr marL="7897" marR="7897" marT="789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532102"/>
                  </a:ext>
                </a:extLst>
              </a:tr>
              <a:tr h="244812">
                <a:tc>
                  <a:txBody>
                    <a:bodyPr/>
                    <a:lstStyle/>
                    <a:p>
                      <a:pPr algn="r" fontAlgn="b"/>
                      <a:r>
                        <a:rPr lang="tr-TR" sz="3200" u="none" strike="noStrike" noProof="0" dirty="0" smtClean="0">
                          <a:effectLst/>
                        </a:rPr>
                        <a:t>11.</a:t>
                      </a:r>
                      <a:endParaRPr lang="tr-TR" sz="3200" b="0" i="0" u="none" strike="noStrike" noProof="0" dirty="0">
                        <a:solidFill>
                          <a:srgbClr val="000000"/>
                        </a:solidFill>
                        <a:effectLst/>
                        <a:latin typeface="Calibri" panose="020F0502020204030204" pitchFamily="34" charset="0"/>
                      </a:endParaRPr>
                    </a:p>
                  </a:txBody>
                  <a:tcPr marL="7897" marR="7897" marT="789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tr-TR" sz="3200" u="none" strike="noStrike" noProof="0" dirty="0" smtClean="0">
                          <a:effectLst/>
                        </a:rPr>
                        <a:t>Sürdürülebilir tüketim</a:t>
                      </a:r>
                      <a:endParaRPr lang="tr-TR" sz="3200" b="0" i="0" u="none" strike="noStrike" noProof="0" dirty="0">
                        <a:solidFill>
                          <a:srgbClr val="000000"/>
                        </a:solidFill>
                        <a:effectLst/>
                        <a:latin typeface="Calibri" panose="020F0502020204030204" pitchFamily="34" charset="0"/>
                      </a:endParaRPr>
                    </a:p>
                  </a:txBody>
                  <a:tcPr marL="7897" marR="7897" marT="789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2448101"/>
                  </a:ext>
                </a:extLst>
              </a:tr>
            </a:tbl>
          </a:graphicData>
        </a:graphic>
      </p:graphicFrame>
    </p:spTree>
    <p:extLst>
      <p:ext uri="{BB962C8B-B14F-4D97-AF65-F5344CB8AC3E}">
        <p14:creationId xmlns:p14="http://schemas.microsoft.com/office/powerpoint/2010/main" val="32658730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257" y="0"/>
            <a:ext cx="11423488" cy="6858000"/>
          </a:xfrm>
          <a:prstGeom prst="rect">
            <a:avLst/>
          </a:prstGeom>
        </p:spPr>
      </p:pic>
    </p:spTree>
    <p:extLst>
      <p:ext uri="{BB962C8B-B14F-4D97-AF65-F5344CB8AC3E}">
        <p14:creationId xmlns:p14="http://schemas.microsoft.com/office/powerpoint/2010/main" val="28745668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l="5301" t="11930" r="15302"/>
          <a:stretch/>
        </p:blipFill>
        <p:spPr>
          <a:xfrm>
            <a:off x="0" y="0"/>
            <a:ext cx="12304295" cy="6904335"/>
          </a:xfrm>
          <a:prstGeom prst="rect">
            <a:avLst/>
          </a:prstGeom>
        </p:spPr>
      </p:pic>
    </p:spTree>
    <p:extLst>
      <p:ext uri="{BB962C8B-B14F-4D97-AF65-F5344CB8AC3E}">
        <p14:creationId xmlns:p14="http://schemas.microsoft.com/office/powerpoint/2010/main" val="14757552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72979" y="0"/>
            <a:ext cx="7096432" cy="923772"/>
          </a:xfrm>
        </p:spPr>
        <p:txBody>
          <a:bodyPr>
            <a:normAutofit/>
          </a:bodyPr>
          <a:lstStyle/>
          <a:p>
            <a:r>
              <a:rPr lang="tr-TR" sz="6000" b="1" dirty="0" smtClean="0">
                <a:latin typeface="+mn-lt"/>
              </a:rPr>
              <a:t>Dersin amacı</a:t>
            </a:r>
            <a:endParaRPr lang="en-US" sz="6000" b="1" dirty="0">
              <a:latin typeface="+mn-lt"/>
            </a:endParaRPr>
          </a:p>
        </p:txBody>
      </p:sp>
      <p:sp>
        <p:nvSpPr>
          <p:cNvPr id="3" name="İçerik Yer Tutucusu 2"/>
          <p:cNvSpPr>
            <a:spLocks noGrp="1"/>
          </p:cNvSpPr>
          <p:nvPr>
            <p:ph idx="1"/>
          </p:nvPr>
        </p:nvSpPr>
        <p:spPr>
          <a:xfrm>
            <a:off x="372979" y="923772"/>
            <a:ext cx="11690683" cy="1519455"/>
          </a:xfrm>
        </p:spPr>
        <p:txBody>
          <a:bodyPr>
            <a:normAutofit/>
          </a:bodyPr>
          <a:lstStyle/>
          <a:p>
            <a:pPr algn="just"/>
            <a:r>
              <a:rPr lang="tr-TR" dirty="0" smtClean="0"/>
              <a:t>Bu ders ile günümüzün en önemli problemlerinden biri olan plastik kirliliği problemini tartışmak ve öğrenmek hedeflenmektedir</a:t>
            </a:r>
          </a:p>
          <a:p>
            <a:pPr algn="just"/>
            <a:r>
              <a:rPr lang="tr-TR" dirty="0" smtClean="0"/>
              <a:t>Bu amaçla Plastik kirliliğinin ne anlama geldiği ve yarattığı etkiler tartışılacaktır.</a:t>
            </a:r>
          </a:p>
          <a:p>
            <a:pPr marL="0" indent="0" algn="just">
              <a:buNone/>
            </a:pPr>
            <a:endParaRPr lang="en-US" dirty="0"/>
          </a:p>
        </p:txBody>
      </p:sp>
      <p:pic>
        <p:nvPicPr>
          <p:cNvPr id="4" name="Picture 2" descr="https://www.yesilist.com/wp-content/uploads/2017/09/main_1200_copy.0-1-1-750x430.jpg"/>
          <p:cNvPicPr>
            <a:picLocks noChangeAspect="1" noChangeArrowheads="1"/>
          </p:cNvPicPr>
          <p:nvPr/>
        </p:nvPicPr>
        <p:blipFill rotWithShape="1">
          <a:blip r:embed="rId2">
            <a:extLst>
              <a:ext uri="{28A0092B-C50C-407E-A947-70E740481C1C}">
                <a14:useLocalDpi xmlns:a14="http://schemas.microsoft.com/office/drawing/2010/main" val="0"/>
              </a:ext>
            </a:extLst>
          </a:blip>
          <a:srcRect l="29351" r="28534"/>
          <a:stretch/>
        </p:blipFill>
        <p:spPr bwMode="auto">
          <a:xfrm rot="5400000">
            <a:off x="7533772" y="2066663"/>
            <a:ext cx="3656059" cy="497704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lastic pollution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738" y="2727158"/>
            <a:ext cx="4792578" cy="3649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94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36755" y="219762"/>
            <a:ext cx="7096432" cy="923772"/>
          </a:xfrm>
        </p:spPr>
        <p:txBody>
          <a:bodyPr>
            <a:normAutofit/>
          </a:bodyPr>
          <a:lstStyle/>
          <a:p>
            <a:r>
              <a:rPr lang="tr-TR" sz="6000" b="1" dirty="0" smtClean="0">
                <a:latin typeface="+mn-lt"/>
              </a:rPr>
              <a:t>Bazı Kavramlar</a:t>
            </a:r>
            <a:endParaRPr lang="en-US" sz="6000" b="1" dirty="0">
              <a:latin typeface="+mn-lt"/>
            </a:endParaRPr>
          </a:p>
        </p:txBody>
      </p:sp>
      <p:sp>
        <p:nvSpPr>
          <p:cNvPr id="3" name="İçerik Yer Tutucusu 2"/>
          <p:cNvSpPr>
            <a:spLocks noGrp="1"/>
          </p:cNvSpPr>
          <p:nvPr>
            <p:ph idx="1"/>
          </p:nvPr>
        </p:nvSpPr>
        <p:spPr>
          <a:xfrm>
            <a:off x="336755" y="1482746"/>
            <a:ext cx="11668431" cy="4726324"/>
          </a:xfrm>
        </p:spPr>
        <p:txBody>
          <a:bodyPr>
            <a:normAutofit/>
          </a:bodyPr>
          <a:lstStyle/>
          <a:p>
            <a:pPr marL="0" indent="0" algn="just">
              <a:buNone/>
            </a:pPr>
            <a:r>
              <a:rPr lang="tr-TR" b="1" dirty="0" err="1" smtClean="0"/>
              <a:t>Monomer</a:t>
            </a:r>
            <a:r>
              <a:rPr lang="tr-TR" b="1" dirty="0" smtClean="0"/>
              <a:t>: </a:t>
            </a:r>
            <a:r>
              <a:rPr lang="tr-TR" dirty="0" smtClean="0"/>
              <a:t>B</a:t>
            </a:r>
            <a:r>
              <a:rPr lang="en-US" dirty="0" err="1" smtClean="0"/>
              <a:t>irbirlerine</a:t>
            </a:r>
            <a:r>
              <a:rPr lang="en-US" dirty="0" smtClean="0"/>
              <a:t> </a:t>
            </a:r>
            <a:r>
              <a:rPr lang="tr-TR" dirty="0" smtClean="0"/>
              <a:t>kimyasal</a:t>
            </a:r>
            <a:r>
              <a:rPr lang="en-US" dirty="0" smtClean="0"/>
              <a:t> </a:t>
            </a:r>
            <a:r>
              <a:rPr lang="en-US" dirty="0" err="1" smtClean="0"/>
              <a:t>bağlarla</a:t>
            </a:r>
            <a:r>
              <a:rPr lang="en-US" dirty="0" smtClean="0"/>
              <a:t> </a:t>
            </a:r>
            <a:r>
              <a:rPr lang="en-US" dirty="0" err="1" smtClean="0"/>
              <a:t>bağlanarak</a:t>
            </a:r>
            <a:r>
              <a:rPr lang="en-US" dirty="0" smtClean="0"/>
              <a:t> </a:t>
            </a:r>
            <a:r>
              <a:rPr lang="en-US" dirty="0" err="1" smtClean="0"/>
              <a:t>büyük</a:t>
            </a:r>
            <a:r>
              <a:rPr lang="en-US" dirty="0" smtClean="0"/>
              <a:t> </a:t>
            </a:r>
            <a:r>
              <a:rPr lang="en-US" dirty="0" err="1" smtClean="0"/>
              <a:t>moleküller</a:t>
            </a:r>
            <a:r>
              <a:rPr lang="en-US" dirty="0" smtClean="0"/>
              <a:t> </a:t>
            </a:r>
            <a:r>
              <a:rPr lang="en-US" dirty="0" err="1" smtClean="0"/>
              <a:t>oluşturabilen</a:t>
            </a:r>
            <a:r>
              <a:rPr lang="en-US" dirty="0" smtClean="0"/>
              <a:t> </a:t>
            </a:r>
            <a:r>
              <a:rPr lang="en-US" dirty="0" err="1" smtClean="0"/>
              <a:t>küçük</a:t>
            </a:r>
            <a:r>
              <a:rPr lang="en-US" dirty="0" smtClean="0"/>
              <a:t> </a:t>
            </a:r>
            <a:r>
              <a:rPr lang="en-US" dirty="0" err="1" smtClean="0"/>
              <a:t>mol</a:t>
            </a:r>
            <a:r>
              <a:rPr lang="en-US" dirty="0" smtClean="0"/>
              <a:t> </a:t>
            </a:r>
            <a:r>
              <a:rPr lang="en-US" dirty="0" err="1" smtClean="0"/>
              <a:t>kütleli</a:t>
            </a:r>
            <a:r>
              <a:rPr lang="en-US" dirty="0" smtClean="0"/>
              <a:t> </a:t>
            </a:r>
            <a:r>
              <a:rPr lang="en-US" dirty="0" err="1" smtClean="0"/>
              <a:t>kimyasal</a:t>
            </a:r>
            <a:r>
              <a:rPr lang="en-US" dirty="0" smtClean="0"/>
              <a:t> </a:t>
            </a:r>
            <a:r>
              <a:rPr lang="en-US" dirty="0" err="1" smtClean="0"/>
              <a:t>maddeler</a:t>
            </a:r>
            <a:r>
              <a:rPr lang="en-US" dirty="0" smtClean="0"/>
              <a:t> </a:t>
            </a:r>
            <a:r>
              <a:rPr lang="en-US" dirty="0" err="1" smtClean="0"/>
              <a:t>için</a:t>
            </a:r>
            <a:r>
              <a:rPr lang="en-US" dirty="0" smtClean="0"/>
              <a:t> </a:t>
            </a:r>
            <a:r>
              <a:rPr lang="en-US" dirty="0" err="1" smtClean="0"/>
              <a:t>kullanılan</a:t>
            </a:r>
            <a:r>
              <a:rPr lang="en-US" dirty="0" smtClean="0"/>
              <a:t> </a:t>
            </a:r>
            <a:r>
              <a:rPr lang="en-US" dirty="0" err="1" smtClean="0"/>
              <a:t>bir</a:t>
            </a:r>
            <a:r>
              <a:rPr lang="en-US" dirty="0" smtClean="0"/>
              <a:t> </a:t>
            </a:r>
            <a:r>
              <a:rPr lang="en-US" dirty="0" err="1" smtClean="0"/>
              <a:t>tanımlamadır</a:t>
            </a:r>
            <a:r>
              <a:rPr lang="en-US" dirty="0" smtClean="0"/>
              <a:t>.</a:t>
            </a:r>
            <a:r>
              <a:rPr lang="tr-TR" dirty="0" smtClean="0"/>
              <a:t> </a:t>
            </a:r>
          </a:p>
          <a:p>
            <a:pPr marL="0" indent="0" algn="just">
              <a:buNone/>
            </a:pPr>
            <a:endParaRPr lang="tr-TR" dirty="0" smtClean="0"/>
          </a:p>
          <a:p>
            <a:pPr marL="0" indent="0" algn="just">
              <a:buNone/>
            </a:pPr>
            <a:r>
              <a:rPr lang="tr-TR" b="1" dirty="0" smtClean="0"/>
              <a:t>Polimer: </a:t>
            </a:r>
            <a:r>
              <a:rPr lang="tr-TR" dirty="0" smtClean="0"/>
              <a:t>Ç</a:t>
            </a:r>
            <a:r>
              <a:rPr lang="en-US" dirty="0" smtClean="0"/>
              <a:t>ok </a:t>
            </a:r>
            <a:r>
              <a:rPr lang="en-US" dirty="0" err="1" smtClean="0"/>
              <a:t>sayıda</a:t>
            </a:r>
            <a:r>
              <a:rPr lang="en-US" dirty="0" smtClean="0"/>
              <a:t> </a:t>
            </a:r>
            <a:r>
              <a:rPr lang="en-US" dirty="0" err="1" smtClean="0"/>
              <a:t>monomerin</a:t>
            </a:r>
            <a:r>
              <a:rPr lang="en-US" dirty="0" smtClean="0"/>
              <a:t> </a:t>
            </a:r>
            <a:r>
              <a:rPr lang="tr-TR" dirty="0" smtClean="0"/>
              <a:t>kimyasal</a:t>
            </a:r>
            <a:r>
              <a:rPr lang="en-US" dirty="0" smtClean="0"/>
              <a:t> </a:t>
            </a:r>
            <a:r>
              <a:rPr lang="en-US" dirty="0" err="1" smtClean="0"/>
              <a:t>bağlarla</a:t>
            </a:r>
            <a:r>
              <a:rPr lang="en-US" dirty="0" smtClean="0"/>
              <a:t> </a:t>
            </a:r>
            <a:r>
              <a:rPr lang="en-US" dirty="0" err="1" smtClean="0"/>
              <a:t>birbirlerine</a:t>
            </a:r>
            <a:r>
              <a:rPr lang="en-US" dirty="0" smtClean="0"/>
              <a:t> </a:t>
            </a:r>
            <a:r>
              <a:rPr lang="en-US" dirty="0" err="1" smtClean="0"/>
              <a:t>bağlanarak</a:t>
            </a:r>
            <a:r>
              <a:rPr lang="en-US" dirty="0" smtClean="0"/>
              <a:t> </a:t>
            </a:r>
            <a:r>
              <a:rPr lang="en-US" dirty="0" err="1" smtClean="0"/>
              <a:t>oluşturduğu</a:t>
            </a:r>
            <a:r>
              <a:rPr lang="en-US" dirty="0" smtClean="0"/>
              <a:t> </a:t>
            </a:r>
            <a:r>
              <a:rPr lang="en-US" dirty="0" err="1" smtClean="0"/>
              <a:t>iri</a:t>
            </a:r>
            <a:r>
              <a:rPr lang="en-US" dirty="0" smtClean="0"/>
              <a:t> </a:t>
            </a:r>
            <a:r>
              <a:rPr lang="en-US" dirty="0" err="1" smtClean="0"/>
              <a:t>molekülün</a:t>
            </a:r>
            <a:r>
              <a:rPr lang="en-US" dirty="0" smtClean="0"/>
              <a:t> </a:t>
            </a:r>
            <a:r>
              <a:rPr lang="en-US" dirty="0" err="1" smtClean="0"/>
              <a:t>adıdır</a:t>
            </a:r>
            <a:r>
              <a:rPr lang="en-US" dirty="0" smtClean="0"/>
              <a:t>. </a:t>
            </a:r>
            <a:r>
              <a:rPr lang="en-US" dirty="0" err="1" smtClean="0"/>
              <a:t>Polimer</a:t>
            </a:r>
            <a:r>
              <a:rPr lang="en-US" dirty="0" smtClean="0"/>
              <a:t> </a:t>
            </a:r>
            <a:r>
              <a:rPr lang="en-US" dirty="0" err="1" smtClean="0"/>
              <a:t>kelimesi</a:t>
            </a:r>
            <a:r>
              <a:rPr lang="en-US" dirty="0" smtClean="0"/>
              <a:t>, </a:t>
            </a:r>
            <a:r>
              <a:rPr lang="en-US" dirty="0" err="1" smtClean="0"/>
              <a:t>çok</a:t>
            </a:r>
            <a:r>
              <a:rPr lang="en-US" dirty="0" smtClean="0"/>
              <a:t> </a:t>
            </a:r>
            <a:r>
              <a:rPr lang="en-US" dirty="0" err="1" smtClean="0"/>
              <a:t>anlamına</a:t>
            </a:r>
            <a:r>
              <a:rPr lang="en-US" dirty="0" smtClean="0"/>
              <a:t> </a:t>
            </a:r>
            <a:r>
              <a:rPr lang="en-US" dirty="0" err="1" smtClean="0"/>
              <a:t>gelen</a:t>
            </a:r>
            <a:r>
              <a:rPr lang="en-US" dirty="0" smtClean="0"/>
              <a:t> </a:t>
            </a:r>
            <a:r>
              <a:rPr lang="en-US" b="1" dirty="0" smtClean="0"/>
              <a:t>poly-</a:t>
            </a:r>
            <a:r>
              <a:rPr lang="en-US" dirty="0" smtClean="0"/>
              <a:t> </a:t>
            </a:r>
            <a:r>
              <a:rPr lang="en-US" dirty="0" err="1" smtClean="0"/>
              <a:t>ve</a:t>
            </a:r>
            <a:r>
              <a:rPr lang="en-US" dirty="0" smtClean="0"/>
              <a:t> </a:t>
            </a:r>
            <a:r>
              <a:rPr lang="en-US" dirty="0" err="1" smtClean="0"/>
              <a:t>tanecik</a:t>
            </a:r>
            <a:r>
              <a:rPr lang="en-US" dirty="0" smtClean="0"/>
              <a:t>, </a:t>
            </a:r>
            <a:r>
              <a:rPr lang="en-US" dirty="0" err="1" smtClean="0"/>
              <a:t>küçük</a:t>
            </a:r>
            <a:r>
              <a:rPr lang="en-US" dirty="0" smtClean="0"/>
              <a:t> </a:t>
            </a:r>
            <a:r>
              <a:rPr lang="en-US" dirty="0" err="1" smtClean="0"/>
              <a:t>parça</a:t>
            </a:r>
            <a:r>
              <a:rPr lang="en-US" dirty="0" smtClean="0"/>
              <a:t> </a:t>
            </a:r>
            <a:r>
              <a:rPr lang="en-US" dirty="0" err="1" smtClean="0"/>
              <a:t>anlamına</a:t>
            </a:r>
            <a:r>
              <a:rPr lang="en-US" dirty="0" smtClean="0"/>
              <a:t> </a:t>
            </a:r>
            <a:r>
              <a:rPr lang="en-US" dirty="0" err="1" smtClean="0"/>
              <a:t>gelen</a:t>
            </a:r>
            <a:r>
              <a:rPr lang="en-US" dirty="0" smtClean="0"/>
              <a:t> –</a:t>
            </a:r>
            <a:r>
              <a:rPr lang="en-US" b="1" dirty="0" err="1" smtClean="0"/>
              <a:t>meros</a:t>
            </a:r>
            <a:r>
              <a:rPr lang="en-US" dirty="0" smtClean="0"/>
              <a:t> </a:t>
            </a:r>
            <a:r>
              <a:rPr lang="en-US" dirty="0" err="1" smtClean="0"/>
              <a:t>kelimelerinden</a:t>
            </a:r>
            <a:r>
              <a:rPr lang="en-US" dirty="0" smtClean="0"/>
              <a:t> </a:t>
            </a:r>
            <a:r>
              <a:rPr lang="en-US" dirty="0" err="1" smtClean="0"/>
              <a:t>türemiştir</a:t>
            </a:r>
            <a:endParaRPr lang="tr-TR" dirty="0" smtClean="0"/>
          </a:p>
          <a:p>
            <a:pPr marL="0" indent="0" algn="just">
              <a:buNone/>
            </a:pPr>
            <a:endParaRPr lang="tr-TR" dirty="0" smtClean="0"/>
          </a:p>
          <a:p>
            <a:pPr marL="0" indent="0" algn="just">
              <a:buNone/>
            </a:pPr>
            <a:r>
              <a:rPr lang="tr-TR" b="1" dirty="0" err="1" smtClean="0"/>
              <a:t>Polimerizasyon</a:t>
            </a:r>
            <a:r>
              <a:rPr lang="tr-TR" b="1" dirty="0" smtClean="0"/>
              <a:t>: </a:t>
            </a:r>
            <a:r>
              <a:rPr lang="tr-TR" dirty="0" err="1" smtClean="0"/>
              <a:t>Monomerlerden</a:t>
            </a:r>
            <a:r>
              <a:rPr lang="tr-TR" dirty="0" smtClean="0"/>
              <a:t> polimer oluşum sürecine denir.</a:t>
            </a:r>
          </a:p>
          <a:p>
            <a:pPr marL="0" indent="0" algn="just">
              <a:buNone/>
            </a:pPr>
            <a:endParaRPr lang="tr-TR" b="1" dirty="0"/>
          </a:p>
          <a:p>
            <a:pPr marL="0" indent="0" algn="just">
              <a:buNone/>
            </a:pPr>
            <a:endParaRPr lang="tr-TR" dirty="0" smtClean="0"/>
          </a:p>
          <a:p>
            <a:pPr marL="0" indent="0" algn="just">
              <a:buNone/>
            </a:pPr>
            <a:endParaRPr lang="en-US" dirty="0"/>
          </a:p>
        </p:txBody>
      </p:sp>
    </p:spTree>
    <p:extLst>
      <p:ext uri="{BB962C8B-B14F-4D97-AF65-F5344CB8AC3E}">
        <p14:creationId xmlns:p14="http://schemas.microsoft.com/office/powerpoint/2010/main" val="41417447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36754" y="0"/>
            <a:ext cx="10577051" cy="923772"/>
          </a:xfrm>
        </p:spPr>
        <p:txBody>
          <a:bodyPr>
            <a:normAutofit/>
          </a:bodyPr>
          <a:lstStyle/>
          <a:p>
            <a:r>
              <a:rPr lang="tr-TR" sz="6000" b="1" dirty="0" smtClean="0">
                <a:latin typeface="+mn-lt"/>
              </a:rPr>
              <a:t>Simgeler ve Kısaltmalar</a:t>
            </a:r>
            <a:endParaRPr lang="en-US" sz="6000" b="1" dirty="0">
              <a:latin typeface="+mn-lt"/>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17" y="1143534"/>
            <a:ext cx="10553700" cy="5295900"/>
          </a:xfrm>
          <a:prstGeom prst="rect">
            <a:avLst/>
          </a:prstGeom>
        </p:spPr>
      </p:pic>
    </p:spTree>
    <p:extLst>
      <p:ext uri="{BB962C8B-B14F-4D97-AF65-F5344CB8AC3E}">
        <p14:creationId xmlns:p14="http://schemas.microsoft.com/office/powerpoint/2010/main" val="17086346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07258" y="117988"/>
            <a:ext cx="4839929" cy="923772"/>
          </a:xfrm>
        </p:spPr>
        <p:txBody>
          <a:bodyPr>
            <a:normAutofit/>
          </a:bodyPr>
          <a:lstStyle/>
          <a:p>
            <a:r>
              <a:rPr lang="tr-TR" sz="6000" b="1" dirty="0" smtClean="0">
                <a:latin typeface="+mn-lt"/>
              </a:rPr>
              <a:t>Plastik nedir</a:t>
            </a:r>
            <a:endParaRPr lang="en-US" sz="6000" b="1" dirty="0">
              <a:latin typeface="+mn-lt"/>
            </a:endParaRPr>
          </a:p>
        </p:txBody>
      </p:sp>
      <p:sp>
        <p:nvSpPr>
          <p:cNvPr id="3" name="İçerik Yer Tutucusu 2"/>
          <p:cNvSpPr>
            <a:spLocks noGrp="1"/>
          </p:cNvSpPr>
          <p:nvPr>
            <p:ph idx="1"/>
          </p:nvPr>
        </p:nvSpPr>
        <p:spPr>
          <a:xfrm>
            <a:off x="307258" y="1041760"/>
            <a:ext cx="6211529" cy="5123066"/>
          </a:xfrm>
        </p:spPr>
        <p:txBody>
          <a:bodyPr>
            <a:normAutofit/>
          </a:bodyPr>
          <a:lstStyle/>
          <a:p>
            <a:pPr marL="0" indent="0" algn="just">
              <a:buNone/>
            </a:pPr>
            <a:r>
              <a:rPr lang="tr-TR" i="1" dirty="0" smtClean="0">
                <a:solidFill>
                  <a:schemeClr val="accent1">
                    <a:lumMod val="75000"/>
                  </a:schemeClr>
                </a:solidFill>
              </a:rPr>
              <a:t>‘’</a:t>
            </a:r>
            <a:r>
              <a:rPr lang="en-US" i="1" dirty="0" smtClean="0">
                <a:solidFill>
                  <a:schemeClr val="accent1">
                    <a:lumMod val="75000"/>
                  </a:schemeClr>
                </a:solidFill>
              </a:rPr>
              <a:t>Plastic is material consisting of any of a wide range of synthetic or semi-synthetic organic compounds that are malleable and so can be molded into solid objects…</a:t>
            </a:r>
            <a:r>
              <a:rPr lang="tr-TR" i="1" dirty="0" smtClean="0">
                <a:solidFill>
                  <a:schemeClr val="accent1">
                    <a:lumMod val="75000"/>
                  </a:schemeClr>
                </a:solidFill>
              </a:rPr>
              <a:t>’’</a:t>
            </a:r>
          </a:p>
          <a:p>
            <a:pPr marL="0" indent="0" algn="just">
              <a:buNone/>
            </a:pPr>
            <a:r>
              <a:rPr lang="tr-TR" i="1" dirty="0" smtClean="0"/>
              <a:t>‘’ Plastik, yumuşak veya sert olabilen sentetik veya yarı sentetik organik bileşiklerin herhangi birinden oluşan ve katı nesneler halinde kalıplanabilen bir maddedir…’’</a:t>
            </a:r>
          </a:p>
          <a:p>
            <a:pPr marL="0" indent="0" algn="just">
              <a:buNone/>
            </a:pPr>
            <a:r>
              <a:rPr lang="tr-TR" i="1" dirty="0" smtClean="0"/>
              <a:t>Kaynak: </a:t>
            </a:r>
            <a:r>
              <a:rPr lang="tr-TR" i="1" dirty="0" smtClean="0">
                <a:solidFill>
                  <a:srgbClr val="FFC000"/>
                </a:solidFill>
                <a:hlinkClick r:id="rId2"/>
              </a:rPr>
              <a:t>https://en.wikipedia.org/wiki/Plastic</a:t>
            </a:r>
            <a:r>
              <a:rPr lang="tr-TR" i="1" dirty="0" smtClean="0">
                <a:solidFill>
                  <a:srgbClr val="FFC000"/>
                </a:solidFill>
              </a:rPr>
              <a:t> </a:t>
            </a:r>
            <a:endParaRPr lang="en-US" i="1" dirty="0">
              <a:solidFill>
                <a:srgbClr val="FFC000"/>
              </a:solidFill>
            </a:endParaRPr>
          </a:p>
        </p:txBody>
      </p:sp>
      <p:pic>
        <p:nvPicPr>
          <p:cNvPr id="2050" name="Picture 2" descr="plastic pollution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l="15650" r="13404"/>
          <a:stretch/>
        </p:blipFill>
        <p:spPr bwMode="auto">
          <a:xfrm>
            <a:off x="6518787" y="1041760"/>
            <a:ext cx="5628153" cy="5288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3415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07257" y="208654"/>
            <a:ext cx="4839929" cy="923772"/>
          </a:xfrm>
        </p:spPr>
        <p:txBody>
          <a:bodyPr>
            <a:normAutofit/>
          </a:bodyPr>
          <a:lstStyle/>
          <a:p>
            <a:r>
              <a:rPr lang="tr-TR" sz="6000" b="1" dirty="0" smtClean="0">
                <a:latin typeface="+mn-lt"/>
              </a:rPr>
              <a:t>Plastik nedir</a:t>
            </a:r>
            <a:endParaRPr lang="en-US" sz="6000" b="1" dirty="0">
              <a:latin typeface="+mn-lt"/>
            </a:endParaRPr>
          </a:p>
        </p:txBody>
      </p:sp>
      <p:sp>
        <p:nvSpPr>
          <p:cNvPr id="3" name="İçerik Yer Tutucusu 2"/>
          <p:cNvSpPr>
            <a:spLocks noGrp="1"/>
          </p:cNvSpPr>
          <p:nvPr>
            <p:ph idx="1"/>
          </p:nvPr>
        </p:nvSpPr>
        <p:spPr>
          <a:xfrm>
            <a:off x="-2459" y="1861868"/>
            <a:ext cx="5459361" cy="2704331"/>
          </a:xfrm>
        </p:spPr>
        <p:txBody>
          <a:bodyPr>
            <a:normAutofit/>
          </a:bodyPr>
          <a:lstStyle/>
          <a:p>
            <a:pPr algn="just">
              <a:buFontTx/>
              <a:buChar char="-"/>
            </a:pPr>
            <a:r>
              <a:rPr lang="en-US" dirty="0" err="1" smtClean="0"/>
              <a:t>Plastik</a:t>
            </a:r>
            <a:r>
              <a:rPr lang="en-US" dirty="0" smtClean="0"/>
              <a:t> </a:t>
            </a:r>
            <a:r>
              <a:rPr lang="en-US" dirty="0" err="1" smtClean="0"/>
              <a:t>kelimesi</a:t>
            </a:r>
            <a:r>
              <a:rPr lang="en-US" dirty="0" smtClean="0"/>
              <a:t>, </a:t>
            </a:r>
            <a:r>
              <a:rPr lang="en-US" i="1" dirty="0" smtClean="0"/>
              <a:t>"</a:t>
            </a:r>
            <a:r>
              <a:rPr lang="en-US" i="1" dirty="0" err="1" smtClean="0"/>
              <a:t>şekillendirilebilen</a:t>
            </a:r>
            <a:r>
              <a:rPr lang="en-US" i="1" dirty="0" smtClean="0"/>
              <a:t> </a:t>
            </a:r>
            <a:r>
              <a:rPr lang="en-US" i="1" dirty="0" err="1" smtClean="0"/>
              <a:t>veya</a:t>
            </a:r>
            <a:r>
              <a:rPr lang="en-US" i="1" dirty="0" smtClean="0"/>
              <a:t> </a:t>
            </a:r>
            <a:r>
              <a:rPr lang="en-US" i="1" dirty="0" err="1" smtClean="0"/>
              <a:t>kalıplanabilen</a:t>
            </a:r>
            <a:r>
              <a:rPr lang="en-US" i="1" dirty="0" smtClean="0"/>
              <a:t>" </a:t>
            </a:r>
            <a:r>
              <a:rPr lang="en-US" dirty="0" err="1" smtClean="0"/>
              <a:t>anlamına</a:t>
            </a:r>
            <a:r>
              <a:rPr lang="en-US" dirty="0" smtClean="0"/>
              <a:t> </a:t>
            </a:r>
            <a:r>
              <a:rPr lang="en-US" dirty="0" err="1" smtClean="0"/>
              <a:t>gelen</a:t>
            </a:r>
            <a:r>
              <a:rPr lang="en-US" dirty="0" smtClean="0"/>
              <a:t> </a:t>
            </a:r>
            <a:r>
              <a:rPr lang="en-US" dirty="0" err="1" smtClean="0"/>
              <a:t>Yunan</a:t>
            </a:r>
            <a:r>
              <a:rPr lang="tr-TR" dirty="0" err="1" smtClean="0"/>
              <a:t>ca</a:t>
            </a:r>
            <a:r>
              <a:rPr lang="en-US" dirty="0" smtClean="0"/>
              <a:t> </a:t>
            </a:r>
            <a:r>
              <a:rPr lang="el-GR" b="1" dirty="0" smtClean="0"/>
              <a:t>πλαστικός'</a:t>
            </a:r>
            <a:r>
              <a:rPr lang="en-US" dirty="0" err="1" smtClean="0"/>
              <a:t>dan</a:t>
            </a:r>
            <a:r>
              <a:rPr lang="en-US" dirty="0" smtClean="0"/>
              <a:t> (</a:t>
            </a:r>
            <a:r>
              <a:rPr lang="en-US" dirty="0" err="1" smtClean="0"/>
              <a:t>plastikos</a:t>
            </a:r>
            <a:r>
              <a:rPr lang="en-US" dirty="0" smtClean="0"/>
              <a:t>) </a:t>
            </a:r>
            <a:r>
              <a:rPr lang="en-US" dirty="0" err="1" smtClean="0"/>
              <a:t>ve</a:t>
            </a:r>
            <a:r>
              <a:rPr lang="en-US" dirty="0" smtClean="0"/>
              <a:t> </a:t>
            </a:r>
            <a:r>
              <a:rPr lang="en-US" i="1" dirty="0" smtClean="0"/>
              <a:t>"</a:t>
            </a:r>
            <a:r>
              <a:rPr lang="en-US" i="1" dirty="0" err="1" smtClean="0"/>
              <a:t>kalıplı</a:t>
            </a:r>
            <a:r>
              <a:rPr lang="en-US" i="1" dirty="0" smtClean="0"/>
              <a:t>"</a:t>
            </a:r>
            <a:r>
              <a:rPr lang="tr-TR" i="1" dirty="0" smtClean="0"/>
              <a:t> </a:t>
            </a:r>
            <a:r>
              <a:rPr lang="tr-TR" dirty="0" smtClean="0"/>
              <a:t>anlamına gelen</a:t>
            </a:r>
            <a:r>
              <a:rPr lang="en-US" dirty="0" smtClean="0"/>
              <a:t> </a:t>
            </a:r>
            <a:r>
              <a:rPr lang="el-GR" b="1" dirty="0" smtClean="0"/>
              <a:t>πλαστός</a:t>
            </a:r>
            <a:r>
              <a:rPr lang="el-GR" dirty="0" smtClean="0"/>
              <a:t> (</a:t>
            </a:r>
            <a:r>
              <a:rPr lang="en-US" dirty="0" err="1" smtClean="0"/>
              <a:t>plastos</a:t>
            </a:r>
            <a:r>
              <a:rPr lang="en-US" dirty="0" smtClean="0"/>
              <a:t>) </a:t>
            </a:r>
            <a:r>
              <a:rPr lang="tr-TR" dirty="0" smtClean="0"/>
              <a:t>kelimelerinden türemiştir.</a:t>
            </a:r>
          </a:p>
          <a:p>
            <a:pPr marL="0" indent="0" algn="just">
              <a:buNone/>
            </a:pPr>
            <a:endParaRPr lang="tr-TR" dirty="0" smtClean="0"/>
          </a:p>
        </p:txBody>
      </p:sp>
      <p:pic>
        <p:nvPicPr>
          <p:cNvPr id="4100" name="Picture 4" descr="plastic pollution marine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6902" y="1132426"/>
            <a:ext cx="6675182" cy="4318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3421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07258" y="152386"/>
            <a:ext cx="4839929" cy="923772"/>
          </a:xfrm>
        </p:spPr>
        <p:txBody>
          <a:bodyPr>
            <a:normAutofit/>
          </a:bodyPr>
          <a:lstStyle/>
          <a:p>
            <a:r>
              <a:rPr lang="tr-TR" sz="6000" b="1" dirty="0" smtClean="0">
                <a:latin typeface="+mn-lt"/>
              </a:rPr>
              <a:t>Plastik nedir</a:t>
            </a:r>
            <a:endParaRPr lang="en-US" sz="6000" b="1" dirty="0">
              <a:latin typeface="+mn-lt"/>
            </a:endParaRPr>
          </a:p>
        </p:txBody>
      </p:sp>
      <p:sp>
        <p:nvSpPr>
          <p:cNvPr id="3" name="İçerik Yer Tutucusu 2"/>
          <p:cNvSpPr>
            <a:spLocks noGrp="1"/>
          </p:cNvSpPr>
          <p:nvPr>
            <p:ph idx="1"/>
          </p:nvPr>
        </p:nvSpPr>
        <p:spPr>
          <a:xfrm>
            <a:off x="0" y="2428874"/>
            <a:ext cx="4748463" cy="4429126"/>
          </a:xfrm>
        </p:spPr>
        <p:txBody>
          <a:bodyPr>
            <a:normAutofit fontScale="85000" lnSpcReduction="10000"/>
          </a:bodyPr>
          <a:lstStyle/>
          <a:p>
            <a:pPr algn="just">
              <a:buFontTx/>
              <a:buChar char="-"/>
            </a:pPr>
            <a:r>
              <a:rPr lang="tr-TR" dirty="0" smtClean="0"/>
              <a:t>Polimerlerden ilk üretileni olan </a:t>
            </a:r>
            <a:r>
              <a:rPr lang="tr-TR" b="1" dirty="0" err="1" smtClean="0"/>
              <a:t>Polisitren</a:t>
            </a:r>
            <a:r>
              <a:rPr lang="tr-TR" b="1" dirty="0" smtClean="0"/>
              <a:t> (PS) ve </a:t>
            </a:r>
            <a:r>
              <a:rPr lang="tr-TR" b="1" dirty="0" err="1" smtClean="0"/>
              <a:t>Polivinil</a:t>
            </a:r>
            <a:r>
              <a:rPr lang="tr-TR" b="1" dirty="0" smtClean="0"/>
              <a:t> klorür (PVC)</a:t>
            </a:r>
            <a:r>
              <a:rPr lang="tr-TR" dirty="0" smtClean="0"/>
              <a:t> 1930’lu yıllarda </a:t>
            </a:r>
            <a:r>
              <a:rPr lang="tr-TR" b="1" dirty="0" smtClean="0"/>
              <a:t>BASF</a:t>
            </a:r>
            <a:r>
              <a:rPr lang="tr-TR" dirty="0" smtClean="0"/>
              <a:t> firması tarafından üretilmiştir.</a:t>
            </a:r>
          </a:p>
          <a:p>
            <a:pPr algn="just">
              <a:buFontTx/>
              <a:buChar char="-"/>
            </a:pPr>
            <a:r>
              <a:rPr lang="tr-TR" dirty="0" smtClean="0"/>
              <a:t> </a:t>
            </a:r>
            <a:r>
              <a:rPr lang="tr-TR" b="1" u="sng" dirty="0" smtClean="0"/>
              <a:t>Not: BASF dünyanın en büyük plastik üretim şirketidir.</a:t>
            </a:r>
          </a:p>
          <a:p>
            <a:pPr algn="just">
              <a:buFontTx/>
              <a:buChar char="-"/>
            </a:pPr>
            <a:r>
              <a:rPr lang="tr-TR" dirty="0" smtClean="0"/>
              <a:t>Daha sonra sırasıyla 1933 yılında </a:t>
            </a:r>
            <a:r>
              <a:rPr lang="tr-TR" b="1" dirty="0" smtClean="0"/>
              <a:t>Polietilen</a:t>
            </a:r>
            <a:r>
              <a:rPr lang="tr-TR" dirty="0" smtClean="0"/>
              <a:t>, 1954 yılında </a:t>
            </a:r>
            <a:r>
              <a:rPr lang="tr-TR" b="1" dirty="0" err="1" smtClean="0"/>
              <a:t>Polipropilen</a:t>
            </a:r>
            <a:r>
              <a:rPr lang="tr-TR" dirty="0" smtClean="0"/>
              <a:t> ve </a:t>
            </a:r>
            <a:r>
              <a:rPr lang="tr-TR" b="1" dirty="0" smtClean="0"/>
              <a:t>Polietilen </a:t>
            </a:r>
            <a:r>
              <a:rPr lang="tr-TR" b="1" dirty="0" err="1" smtClean="0"/>
              <a:t>Terefitalat</a:t>
            </a:r>
            <a:r>
              <a:rPr lang="tr-TR" b="1" dirty="0" smtClean="0"/>
              <a:t> </a:t>
            </a:r>
            <a:r>
              <a:rPr lang="tr-TR" dirty="0" smtClean="0"/>
              <a:t>üretilmeye başlanmıştır.</a:t>
            </a:r>
          </a:p>
          <a:p>
            <a:pPr algn="just">
              <a:buFontTx/>
              <a:buChar char="-"/>
            </a:pPr>
            <a:r>
              <a:rPr lang="tr-TR" dirty="0" smtClean="0"/>
              <a:t>Plastiklerin endüstriyel olarak kitlesel üretimi 1950’lerde başlamıştır.</a:t>
            </a:r>
          </a:p>
        </p:txBody>
      </p:sp>
      <p:pic>
        <p:nvPicPr>
          <p:cNvPr id="9218" name="Picture 2" descr="history of plastic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6940" y="2316580"/>
            <a:ext cx="7334250" cy="4429126"/>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76463" y="1076158"/>
            <a:ext cx="12015537" cy="1200329"/>
          </a:xfrm>
          <a:prstGeom prst="rect">
            <a:avLst/>
          </a:prstGeom>
        </p:spPr>
        <p:txBody>
          <a:bodyPr wrap="square">
            <a:spAutoFit/>
          </a:bodyPr>
          <a:lstStyle/>
          <a:p>
            <a:pPr algn="just">
              <a:buFontTx/>
              <a:buChar char="-"/>
            </a:pPr>
            <a:r>
              <a:rPr lang="tr-TR" sz="2400" dirty="0" smtClean="0"/>
              <a:t>Plastiklerin tarihi oldukça eskilere dayansa da bilinen petrol türevli plastiklerin geçmişi petrolün bulunmasından sonraya denk gelmektedir. Bilinen ilk sentetik plastik </a:t>
            </a:r>
            <a:r>
              <a:rPr lang="tr-TR" sz="2400" b="1" dirty="0" err="1" smtClean="0"/>
              <a:t>Bakelit</a:t>
            </a:r>
            <a:r>
              <a:rPr lang="tr-TR" sz="2400" b="1" dirty="0" smtClean="0"/>
              <a:t> </a:t>
            </a:r>
            <a:r>
              <a:rPr lang="tr-TR" sz="2400" dirty="0" smtClean="0"/>
              <a:t>(Formaldehit ve fenol türevli) adıyla bilinen plastiktir ve </a:t>
            </a:r>
            <a:r>
              <a:rPr lang="tr-TR" sz="2400" b="1" dirty="0" smtClean="0"/>
              <a:t>1909</a:t>
            </a:r>
            <a:r>
              <a:rPr lang="tr-TR" sz="2400" dirty="0" smtClean="0"/>
              <a:t> yılında üretilmiştir. </a:t>
            </a:r>
          </a:p>
        </p:txBody>
      </p:sp>
    </p:spTree>
    <p:extLst>
      <p:ext uri="{BB962C8B-B14F-4D97-AF65-F5344CB8AC3E}">
        <p14:creationId xmlns:p14="http://schemas.microsoft.com/office/powerpoint/2010/main" val="7069446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07258" y="117988"/>
            <a:ext cx="4839929" cy="923772"/>
          </a:xfrm>
        </p:spPr>
        <p:txBody>
          <a:bodyPr>
            <a:normAutofit/>
          </a:bodyPr>
          <a:lstStyle/>
          <a:p>
            <a:r>
              <a:rPr lang="tr-TR" sz="6000" b="1" dirty="0" smtClean="0">
                <a:latin typeface="+mn-lt"/>
              </a:rPr>
              <a:t>Plastik nedir</a:t>
            </a:r>
            <a:endParaRPr lang="en-US" sz="6000" b="1" dirty="0">
              <a:latin typeface="+mn-lt"/>
            </a:endParaRPr>
          </a:p>
        </p:txBody>
      </p:sp>
      <p:sp>
        <p:nvSpPr>
          <p:cNvPr id="3" name="İçerik Yer Tutucusu 2"/>
          <p:cNvSpPr>
            <a:spLocks noGrp="1"/>
          </p:cNvSpPr>
          <p:nvPr>
            <p:ph idx="1"/>
          </p:nvPr>
        </p:nvSpPr>
        <p:spPr>
          <a:xfrm>
            <a:off x="307258" y="1321979"/>
            <a:ext cx="11653684" cy="3570864"/>
          </a:xfrm>
        </p:spPr>
        <p:txBody>
          <a:bodyPr>
            <a:normAutofit/>
          </a:bodyPr>
          <a:lstStyle/>
          <a:p>
            <a:pPr algn="just">
              <a:buFontTx/>
              <a:buChar char="-"/>
            </a:pPr>
            <a:r>
              <a:rPr lang="tr-TR" dirty="0" smtClean="0"/>
              <a:t>Plastiklerin çoğu </a:t>
            </a:r>
            <a:r>
              <a:rPr lang="tr-TR" b="1" dirty="0" smtClean="0"/>
              <a:t>organik</a:t>
            </a:r>
            <a:r>
              <a:rPr lang="tr-TR" dirty="0" smtClean="0"/>
              <a:t> </a:t>
            </a:r>
            <a:r>
              <a:rPr lang="tr-TR" b="1" dirty="0" smtClean="0"/>
              <a:t>polimer</a:t>
            </a:r>
            <a:r>
              <a:rPr lang="tr-TR" dirty="0" smtClean="0"/>
              <a:t>ler içerir. Bu </a:t>
            </a:r>
            <a:r>
              <a:rPr lang="tr-TR" b="1" dirty="0" smtClean="0"/>
              <a:t>polimer</a:t>
            </a:r>
            <a:r>
              <a:rPr lang="tr-TR" dirty="0" smtClean="0"/>
              <a:t>lerin büyük çoğunluğu, karbon atomları zincirlerinden, 'saf' veya oksijen, azot veya sülfür ilavesiyle oluşur. Zincirler, </a:t>
            </a:r>
            <a:r>
              <a:rPr lang="tr-TR" b="1" dirty="0" err="1" smtClean="0"/>
              <a:t>monomer</a:t>
            </a:r>
            <a:r>
              <a:rPr lang="tr-TR" dirty="0" err="1" smtClean="0"/>
              <a:t>lerden</a:t>
            </a:r>
            <a:r>
              <a:rPr lang="tr-TR" dirty="0" smtClean="0"/>
              <a:t> oluşan birçok tekrar birimi içerir. Her bir polimer zincirinin birkaç bin tekrarlayan </a:t>
            </a:r>
            <a:r>
              <a:rPr lang="tr-TR" b="1" dirty="0" err="1" smtClean="0"/>
              <a:t>monomer</a:t>
            </a:r>
            <a:r>
              <a:rPr lang="tr-TR" b="1" dirty="0" smtClean="0"/>
              <a:t> </a:t>
            </a:r>
            <a:r>
              <a:rPr lang="tr-TR" dirty="0" smtClean="0"/>
              <a:t>birimi vardır</a:t>
            </a:r>
          </a:p>
          <a:p>
            <a:pPr algn="just">
              <a:buFontTx/>
              <a:buChar char="-"/>
            </a:pPr>
            <a:endParaRPr lang="tr-TR" dirty="0" smtClean="0"/>
          </a:p>
          <a:p>
            <a:pPr algn="just">
              <a:buFontTx/>
              <a:buChar char="-"/>
            </a:pPr>
            <a:r>
              <a:rPr lang="tr-TR" dirty="0" smtClean="0"/>
              <a:t>Plastikler genel olarak: polimerin omurga ve yan zincirlerinin kimyasal yapısına göre şu şekilde sınıflandırılırlar: akrilikler, polyesterler, silikonlar, poliüretanlar ve </a:t>
            </a:r>
            <a:r>
              <a:rPr lang="tr-TR" dirty="0" err="1" smtClean="0"/>
              <a:t>halojenli</a:t>
            </a:r>
            <a:r>
              <a:rPr lang="tr-TR" dirty="0" smtClean="0"/>
              <a:t> plastikler.</a:t>
            </a:r>
          </a:p>
        </p:txBody>
      </p:sp>
    </p:spTree>
    <p:extLst>
      <p:ext uri="{BB962C8B-B14F-4D97-AF65-F5344CB8AC3E}">
        <p14:creationId xmlns:p14="http://schemas.microsoft.com/office/powerpoint/2010/main" val="16112545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TotalTime>
  <Words>1046</Words>
  <Application>Microsoft Office PowerPoint</Application>
  <PresentationFormat>Geniş ekran</PresentationFormat>
  <Paragraphs>108</Paragraphs>
  <Slides>21</Slides>
  <Notes>11</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21</vt:i4>
      </vt:variant>
    </vt:vector>
  </HeadingPairs>
  <TitlesOfParts>
    <vt:vector size="25" baseType="lpstr">
      <vt:lpstr>Arial</vt:lpstr>
      <vt:lpstr>Calibri</vt:lpstr>
      <vt:lpstr>Calibri Light</vt:lpstr>
      <vt:lpstr>Office Teması</vt:lpstr>
      <vt:lpstr>PowerPoint Sunusu</vt:lpstr>
      <vt:lpstr>Dersin İçeriği</vt:lpstr>
      <vt:lpstr>Dersin amacı</vt:lpstr>
      <vt:lpstr>Bazı Kavramlar</vt:lpstr>
      <vt:lpstr>Simgeler ve Kısaltmalar</vt:lpstr>
      <vt:lpstr>Plastik nedir</vt:lpstr>
      <vt:lpstr>Plastik nedir</vt:lpstr>
      <vt:lpstr>Plastik nedir</vt:lpstr>
      <vt:lpstr>Plastik nedir</vt:lpstr>
      <vt:lpstr>Plastik nedir</vt:lpstr>
      <vt:lpstr>Yaygın Kullanılan Plastikler</vt:lpstr>
      <vt:lpstr>Plastik Üretimi</vt:lpstr>
      <vt:lpstr>Plastik Kirliliği Nedir?</vt:lpstr>
      <vt:lpstr>Bazı İstatistikler</vt:lpstr>
      <vt:lpstr>Plastikler Denize Girerse</vt:lpstr>
      <vt:lpstr>PowerPoint Sunusu</vt:lpstr>
      <vt:lpstr>Bazı İstatistikler</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sedat gundogdu</dc:creator>
  <cp:lastModifiedBy>Sedat</cp:lastModifiedBy>
  <cp:revision>42</cp:revision>
  <dcterms:created xsi:type="dcterms:W3CDTF">2018-01-23T07:38:50Z</dcterms:created>
  <dcterms:modified xsi:type="dcterms:W3CDTF">2020-02-26T11:55:20Z</dcterms:modified>
</cp:coreProperties>
</file>